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46"/>
  </p:normalViewPr>
  <p:slideViewPr>
    <p:cSldViewPr>
      <p:cViewPr varScale="1">
        <p:scale>
          <a:sx n="88" d="100"/>
          <a:sy n="88" d="100"/>
        </p:scale>
        <p:origin x="848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escoffiec@krestonbsg.com.mx" TargetMode="External"/><Relationship Id="rId5" Type="http://schemas.openxmlformats.org/officeDocument/2006/relationships/hyperlink" Target="mailto:cescoffiec@yahoo.com.mx" TargetMode="Externa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12192000" cy="6857998"/>
          </a:xfrm>
          <a:custGeom>
            <a:avLst/>
            <a:gdLst/>
            <a:ahLst/>
            <a:cxnLst/>
            <a:rect l="l" t="t" r="r" b="b"/>
            <a:pathLst>
              <a:path w="12192000" h="6857998">
                <a:moveTo>
                  <a:pt x="12192000" y="6857998"/>
                </a:moveTo>
                <a:lnTo>
                  <a:pt x="12192000" y="0"/>
                </a:lnTo>
                <a:lnTo>
                  <a:pt x="0" y="0"/>
                </a:lnTo>
                <a:lnTo>
                  <a:pt x="0" y="6857998"/>
                </a:lnTo>
                <a:lnTo>
                  <a:pt x="12192000" y="6857998"/>
                </a:lnTo>
                <a:close/>
              </a:path>
            </a:pathLst>
          </a:custGeom>
          <a:solidFill>
            <a:srgbClr val="0033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2191999" cy="68549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39912" y="4245864"/>
            <a:ext cx="3287267" cy="2321052"/>
          </a:xfrm>
          <a:custGeom>
            <a:avLst/>
            <a:gdLst/>
            <a:ahLst/>
            <a:cxnLst/>
            <a:rect l="l" t="t" r="r" b="b"/>
            <a:pathLst>
              <a:path w="3287267" h="2321051">
                <a:moveTo>
                  <a:pt x="0" y="2321052"/>
                </a:moveTo>
                <a:lnTo>
                  <a:pt x="3287267" y="2321052"/>
                </a:lnTo>
                <a:lnTo>
                  <a:pt x="3287267" y="0"/>
                </a:lnTo>
                <a:lnTo>
                  <a:pt x="0" y="0"/>
                </a:lnTo>
                <a:lnTo>
                  <a:pt x="0" y="23210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39912" y="4245864"/>
            <a:ext cx="3287267" cy="2321052"/>
          </a:xfrm>
          <a:custGeom>
            <a:avLst/>
            <a:gdLst/>
            <a:ahLst/>
            <a:cxnLst/>
            <a:rect l="l" t="t" r="r" b="b"/>
            <a:pathLst>
              <a:path w="3287267" h="2321051">
                <a:moveTo>
                  <a:pt x="0" y="2321052"/>
                </a:moveTo>
                <a:lnTo>
                  <a:pt x="3287267" y="2321052"/>
                </a:lnTo>
                <a:lnTo>
                  <a:pt x="3287267" y="0"/>
                </a:lnTo>
                <a:lnTo>
                  <a:pt x="0" y="0"/>
                </a:lnTo>
                <a:lnTo>
                  <a:pt x="0" y="2321052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22792" y="4751832"/>
            <a:ext cx="3532632" cy="17998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2612" y="1642212"/>
            <a:ext cx="7933605" cy="1628512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54152" marR="61036">
              <a:lnSpc>
                <a:spcPts val="3375"/>
              </a:lnSpc>
            </a:pPr>
            <a:r>
              <a:rPr sz="3200" spc="-8" dirty="0">
                <a:solidFill>
                  <a:srgbClr val="FFFFFF"/>
                </a:solidFill>
                <a:latin typeface="Arial"/>
                <a:cs typeface="Arial"/>
              </a:rPr>
              <a:t>FORO INTERNACIONAL DE</a:t>
            </a:r>
            <a:endParaRPr sz="3200">
              <a:latin typeface="Arial"/>
              <a:cs typeface="Arial"/>
            </a:endParaRPr>
          </a:p>
          <a:p>
            <a:pPr marL="54152">
              <a:lnSpc>
                <a:spcPts val="3460"/>
              </a:lnSpc>
              <a:spcBef>
                <a:spcPts val="4"/>
              </a:spcBef>
            </a:pPr>
            <a:r>
              <a:rPr sz="3200" b="1" spc="-9" dirty="0">
                <a:solidFill>
                  <a:srgbClr val="FFD253"/>
                </a:solidFill>
                <a:latin typeface="Arial"/>
                <a:cs typeface="Arial"/>
              </a:rPr>
              <a:t>PROTECCIÓN DE DATOS PERSONALES</a:t>
            </a:r>
            <a:endParaRPr sz="3200">
              <a:latin typeface="Arial"/>
              <a:cs typeface="Arial"/>
            </a:endParaRPr>
          </a:p>
          <a:p>
            <a:pPr marL="12700" marR="61036">
              <a:lnSpc>
                <a:spcPct val="95825"/>
              </a:lnSpc>
              <a:spcBef>
                <a:spcPts val="1992"/>
              </a:spcBef>
            </a:pPr>
            <a:r>
              <a:rPr sz="1600" i="1" spc="-4" dirty="0">
                <a:solidFill>
                  <a:srgbClr val="FFFFFF"/>
                </a:solidFill>
                <a:latin typeface="Arial"/>
                <a:cs typeface="Arial"/>
              </a:rPr>
              <a:t>Panel 2 </a:t>
            </a:r>
            <a:r>
              <a:rPr sz="1600" b="1" i="1" spc="-4" dirty="0">
                <a:solidFill>
                  <a:srgbClr val="FFFFFF"/>
                </a:solidFill>
                <a:latin typeface="Arial"/>
                <a:cs typeface="Arial"/>
              </a:rPr>
              <a:t>“Privacidad desde el diseño. Registro electrónico de Sistemas de</a:t>
            </a:r>
            <a:endParaRPr sz="1600">
              <a:latin typeface="Arial"/>
              <a:cs typeface="Arial"/>
            </a:endParaRPr>
          </a:p>
          <a:p>
            <a:pPr marL="12700" marR="61036">
              <a:lnSpc>
                <a:spcPct val="95825"/>
              </a:lnSpc>
              <a:spcBef>
                <a:spcPts val="80"/>
              </a:spcBef>
            </a:pPr>
            <a:r>
              <a:rPr sz="1600" b="1" i="1" spc="-2" dirty="0">
                <a:solidFill>
                  <a:srgbClr val="FFFFFF"/>
                </a:solidFill>
                <a:latin typeface="Arial"/>
                <a:cs typeface="Arial"/>
              </a:rPr>
              <a:t>Datos Personales”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39912" y="4245864"/>
            <a:ext cx="3287267" cy="23210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bject 64"/>
          <p:cNvSpPr/>
          <p:nvPr/>
        </p:nvSpPr>
        <p:spPr>
          <a:xfrm>
            <a:off x="0" y="0"/>
            <a:ext cx="12192000" cy="6857998"/>
          </a:xfrm>
          <a:custGeom>
            <a:avLst/>
            <a:gdLst/>
            <a:ahLst/>
            <a:cxnLst/>
            <a:rect l="l" t="t" r="r" b="b"/>
            <a:pathLst>
              <a:path w="12192000" h="6857998">
                <a:moveTo>
                  <a:pt x="12192000" y="6857998"/>
                </a:moveTo>
                <a:lnTo>
                  <a:pt x="12192000" y="0"/>
                </a:lnTo>
                <a:lnTo>
                  <a:pt x="0" y="0"/>
                </a:lnTo>
                <a:lnTo>
                  <a:pt x="0" y="6857998"/>
                </a:lnTo>
                <a:lnTo>
                  <a:pt x="12192000" y="6857998"/>
                </a:lnTo>
                <a:close/>
              </a:path>
            </a:pathLst>
          </a:custGeom>
          <a:solidFill>
            <a:srgbClr val="0033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503664" y="6120384"/>
            <a:ext cx="2488692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42544" y="705599"/>
            <a:ext cx="873252" cy="760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74548" y="737615"/>
            <a:ext cx="758952" cy="646176"/>
          </a:xfrm>
          <a:custGeom>
            <a:avLst/>
            <a:gdLst/>
            <a:ahLst/>
            <a:cxnLst/>
            <a:rect l="l" t="t" r="r" b="b"/>
            <a:pathLst>
              <a:path w="758952" h="646176">
                <a:moveTo>
                  <a:pt x="0" y="646176"/>
                </a:moveTo>
                <a:lnTo>
                  <a:pt x="758952" y="646176"/>
                </a:lnTo>
                <a:lnTo>
                  <a:pt x="758952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solidFill>
            <a:srgbClr val="FFD2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74548" y="737615"/>
            <a:ext cx="758952" cy="646176"/>
          </a:xfrm>
          <a:custGeom>
            <a:avLst/>
            <a:gdLst/>
            <a:ahLst/>
            <a:cxnLst/>
            <a:rect l="l" t="t" r="r" b="b"/>
            <a:pathLst>
              <a:path w="758952" h="646176">
                <a:moveTo>
                  <a:pt x="0" y="646176"/>
                </a:moveTo>
                <a:lnTo>
                  <a:pt x="758952" y="646176"/>
                </a:lnTo>
                <a:lnTo>
                  <a:pt x="758952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ln w="12192">
            <a:solidFill>
              <a:srgbClr val="FFD25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58012" y="1001255"/>
            <a:ext cx="873251" cy="760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90016" y="1033272"/>
            <a:ext cx="758952" cy="646176"/>
          </a:xfrm>
          <a:custGeom>
            <a:avLst/>
            <a:gdLst/>
            <a:ahLst/>
            <a:cxnLst/>
            <a:rect l="l" t="t" r="r" b="b"/>
            <a:pathLst>
              <a:path w="758952" h="646176">
                <a:moveTo>
                  <a:pt x="0" y="646176"/>
                </a:moveTo>
                <a:lnTo>
                  <a:pt x="758952" y="646176"/>
                </a:lnTo>
                <a:lnTo>
                  <a:pt x="758952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solidFill>
            <a:srgbClr val="FDB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90016" y="1033272"/>
            <a:ext cx="758952" cy="646176"/>
          </a:xfrm>
          <a:custGeom>
            <a:avLst/>
            <a:gdLst/>
            <a:ahLst/>
            <a:cxnLst/>
            <a:rect l="l" t="t" r="r" b="b"/>
            <a:pathLst>
              <a:path w="758952" h="646176">
                <a:moveTo>
                  <a:pt x="0" y="646176"/>
                </a:moveTo>
                <a:lnTo>
                  <a:pt x="758952" y="646176"/>
                </a:lnTo>
                <a:lnTo>
                  <a:pt x="758952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ln w="12192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136648" y="2560320"/>
            <a:ext cx="335254" cy="3154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68652" y="2592324"/>
            <a:ext cx="220980" cy="201167"/>
          </a:xfrm>
          <a:custGeom>
            <a:avLst/>
            <a:gdLst/>
            <a:ahLst/>
            <a:cxnLst/>
            <a:rect l="l" t="t" r="r" b="b"/>
            <a:pathLst>
              <a:path w="220980" h="201167">
                <a:moveTo>
                  <a:pt x="0" y="201167"/>
                </a:moveTo>
                <a:lnTo>
                  <a:pt x="220980" y="201167"/>
                </a:lnTo>
                <a:lnTo>
                  <a:pt x="220980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solidFill>
            <a:srgbClr val="FDB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168652" y="2592324"/>
            <a:ext cx="220980" cy="201167"/>
          </a:xfrm>
          <a:custGeom>
            <a:avLst/>
            <a:gdLst/>
            <a:ahLst/>
            <a:cxnLst/>
            <a:rect l="l" t="t" r="r" b="b"/>
            <a:pathLst>
              <a:path w="220980" h="201167">
                <a:moveTo>
                  <a:pt x="0" y="201167"/>
                </a:moveTo>
                <a:lnTo>
                  <a:pt x="220980" y="201167"/>
                </a:lnTo>
                <a:lnTo>
                  <a:pt x="220980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ln w="12192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252472" y="2563368"/>
            <a:ext cx="3922776" cy="1080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278380" y="2592324"/>
            <a:ext cx="3817366" cy="0"/>
          </a:xfrm>
          <a:custGeom>
            <a:avLst/>
            <a:gdLst/>
            <a:ahLst/>
            <a:cxnLst/>
            <a:rect l="l" t="t" r="r" b="b"/>
            <a:pathLst>
              <a:path w="3817366">
                <a:moveTo>
                  <a:pt x="0" y="0"/>
                </a:moveTo>
                <a:lnTo>
                  <a:pt x="3817366" y="0"/>
                </a:lnTo>
              </a:path>
            </a:pathLst>
          </a:custGeom>
          <a:ln w="6096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138172" y="3217164"/>
            <a:ext cx="335254" cy="3154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170176" y="3249168"/>
            <a:ext cx="220980" cy="201167"/>
          </a:xfrm>
          <a:custGeom>
            <a:avLst/>
            <a:gdLst/>
            <a:ahLst/>
            <a:cxnLst/>
            <a:rect l="l" t="t" r="r" b="b"/>
            <a:pathLst>
              <a:path w="220980" h="201167">
                <a:moveTo>
                  <a:pt x="0" y="201167"/>
                </a:moveTo>
                <a:lnTo>
                  <a:pt x="220980" y="201167"/>
                </a:lnTo>
                <a:lnTo>
                  <a:pt x="220980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solidFill>
            <a:srgbClr val="FDB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170176" y="3249168"/>
            <a:ext cx="220980" cy="201167"/>
          </a:xfrm>
          <a:custGeom>
            <a:avLst/>
            <a:gdLst/>
            <a:ahLst/>
            <a:cxnLst/>
            <a:rect l="l" t="t" r="r" b="b"/>
            <a:pathLst>
              <a:path w="220980" h="201167">
                <a:moveTo>
                  <a:pt x="0" y="201167"/>
                </a:moveTo>
                <a:lnTo>
                  <a:pt x="220980" y="201167"/>
                </a:lnTo>
                <a:lnTo>
                  <a:pt x="220980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ln w="12192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253996" y="3220212"/>
            <a:ext cx="3922776" cy="1080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279904" y="3249167"/>
            <a:ext cx="3817366" cy="0"/>
          </a:xfrm>
          <a:custGeom>
            <a:avLst/>
            <a:gdLst/>
            <a:ahLst/>
            <a:cxnLst/>
            <a:rect l="l" t="t" r="r" b="b"/>
            <a:pathLst>
              <a:path w="3817366">
                <a:moveTo>
                  <a:pt x="0" y="0"/>
                </a:moveTo>
                <a:lnTo>
                  <a:pt x="3817366" y="0"/>
                </a:lnTo>
              </a:path>
            </a:pathLst>
          </a:custGeom>
          <a:ln w="6096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38172" y="3616426"/>
            <a:ext cx="335254" cy="3139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170176" y="3648455"/>
            <a:ext cx="220980" cy="199644"/>
          </a:xfrm>
          <a:custGeom>
            <a:avLst/>
            <a:gdLst/>
            <a:ahLst/>
            <a:cxnLst/>
            <a:rect l="l" t="t" r="r" b="b"/>
            <a:pathLst>
              <a:path w="220980" h="199644">
                <a:moveTo>
                  <a:pt x="0" y="199644"/>
                </a:moveTo>
                <a:lnTo>
                  <a:pt x="220980" y="199644"/>
                </a:lnTo>
                <a:lnTo>
                  <a:pt x="220980" y="0"/>
                </a:lnTo>
                <a:lnTo>
                  <a:pt x="0" y="0"/>
                </a:lnTo>
                <a:lnTo>
                  <a:pt x="0" y="199644"/>
                </a:lnTo>
                <a:close/>
              </a:path>
            </a:pathLst>
          </a:custGeom>
          <a:solidFill>
            <a:srgbClr val="FDB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170176" y="3648455"/>
            <a:ext cx="220980" cy="199644"/>
          </a:xfrm>
          <a:custGeom>
            <a:avLst/>
            <a:gdLst/>
            <a:ahLst/>
            <a:cxnLst/>
            <a:rect l="l" t="t" r="r" b="b"/>
            <a:pathLst>
              <a:path w="220980" h="199644">
                <a:moveTo>
                  <a:pt x="0" y="199644"/>
                </a:moveTo>
                <a:lnTo>
                  <a:pt x="220980" y="199644"/>
                </a:lnTo>
                <a:lnTo>
                  <a:pt x="220980" y="0"/>
                </a:lnTo>
                <a:lnTo>
                  <a:pt x="0" y="0"/>
                </a:lnTo>
                <a:lnTo>
                  <a:pt x="0" y="199644"/>
                </a:lnTo>
                <a:close/>
              </a:path>
            </a:pathLst>
          </a:custGeom>
          <a:ln w="12192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53996" y="3619500"/>
            <a:ext cx="3922776" cy="1080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279904" y="3648455"/>
            <a:ext cx="3817366" cy="0"/>
          </a:xfrm>
          <a:custGeom>
            <a:avLst/>
            <a:gdLst/>
            <a:ahLst/>
            <a:cxnLst/>
            <a:rect l="l" t="t" r="r" b="b"/>
            <a:pathLst>
              <a:path w="3817366">
                <a:moveTo>
                  <a:pt x="0" y="0"/>
                </a:moveTo>
                <a:lnTo>
                  <a:pt x="3817366" y="0"/>
                </a:lnTo>
              </a:path>
            </a:pathLst>
          </a:custGeom>
          <a:ln w="6096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138172" y="4014216"/>
            <a:ext cx="335254" cy="3154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170176" y="4046220"/>
            <a:ext cx="220980" cy="201168"/>
          </a:xfrm>
          <a:custGeom>
            <a:avLst/>
            <a:gdLst/>
            <a:ahLst/>
            <a:cxnLst/>
            <a:rect l="l" t="t" r="r" b="b"/>
            <a:pathLst>
              <a:path w="220980" h="201168">
                <a:moveTo>
                  <a:pt x="0" y="201167"/>
                </a:moveTo>
                <a:lnTo>
                  <a:pt x="220980" y="201167"/>
                </a:lnTo>
                <a:lnTo>
                  <a:pt x="220980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solidFill>
            <a:srgbClr val="FDB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70176" y="4046220"/>
            <a:ext cx="220980" cy="201168"/>
          </a:xfrm>
          <a:custGeom>
            <a:avLst/>
            <a:gdLst/>
            <a:ahLst/>
            <a:cxnLst/>
            <a:rect l="l" t="t" r="r" b="b"/>
            <a:pathLst>
              <a:path w="220980" h="201168">
                <a:moveTo>
                  <a:pt x="0" y="201167"/>
                </a:moveTo>
                <a:lnTo>
                  <a:pt x="220980" y="201167"/>
                </a:lnTo>
                <a:lnTo>
                  <a:pt x="220980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ln w="12192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53996" y="4017264"/>
            <a:ext cx="3922776" cy="1080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79904" y="4046220"/>
            <a:ext cx="3817366" cy="0"/>
          </a:xfrm>
          <a:custGeom>
            <a:avLst/>
            <a:gdLst/>
            <a:ahLst/>
            <a:cxnLst/>
            <a:rect l="l" t="t" r="r" b="b"/>
            <a:pathLst>
              <a:path w="3817366">
                <a:moveTo>
                  <a:pt x="0" y="0"/>
                </a:moveTo>
                <a:lnTo>
                  <a:pt x="3817366" y="0"/>
                </a:lnTo>
              </a:path>
            </a:pathLst>
          </a:custGeom>
          <a:ln w="6096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38172" y="4703038"/>
            <a:ext cx="335254" cy="3139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70176" y="4735068"/>
            <a:ext cx="220980" cy="199644"/>
          </a:xfrm>
          <a:custGeom>
            <a:avLst/>
            <a:gdLst/>
            <a:ahLst/>
            <a:cxnLst/>
            <a:rect l="l" t="t" r="r" b="b"/>
            <a:pathLst>
              <a:path w="220980" h="199644">
                <a:moveTo>
                  <a:pt x="0" y="199643"/>
                </a:moveTo>
                <a:lnTo>
                  <a:pt x="220980" y="199643"/>
                </a:lnTo>
                <a:lnTo>
                  <a:pt x="220980" y="0"/>
                </a:lnTo>
                <a:lnTo>
                  <a:pt x="0" y="0"/>
                </a:lnTo>
                <a:lnTo>
                  <a:pt x="0" y="199643"/>
                </a:lnTo>
                <a:close/>
              </a:path>
            </a:pathLst>
          </a:custGeom>
          <a:solidFill>
            <a:srgbClr val="FDB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70176" y="4735068"/>
            <a:ext cx="220980" cy="199644"/>
          </a:xfrm>
          <a:custGeom>
            <a:avLst/>
            <a:gdLst/>
            <a:ahLst/>
            <a:cxnLst/>
            <a:rect l="l" t="t" r="r" b="b"/>
            <a:pathLst>
              <a:path w="220980" h="199644">
                <a:moveTo>
                  <a:pt x="0" y="199643"/>
                </a:moveTo>
                <a:lnTo>
                  <a:pt x="220980" y="199643"/>
                </a:lnTo>
                <a:lnTo>
                  <a:pt x="220980" y="0"/>
                </a:lnTo>
                <a:lnTo>
                  <a:pt x="0" y="0"/>
                </a:lnTo>
                <a:lnTo>
                  <a:pt x="0" y="199643"/>
                </a:lnTo>
                <a:close/>
              </a:path>
            </a:pathLst>
          </a:custGeom>
          <a:ln w="12192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53996" y="4706112"/>
            <a:ext cx="3922776" cy="1080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79904" y="4735068"/>
            <a:ext cx="3817366" cy="0"/>
          </a:xfrm>
          <a:custGeom>
            <a:avLst/>
            <a:gdLst/>
            <a:ahLst/>
            <a:cxnLst/>
            <a:rect l="l" t="t" r="r" b="b"/>
            <a:pathLst>
              <a:path w="3817366">
                <a:moveTo>
                  <a:pt x="0" y="0"/>
                </a:moveTo>
                <a:lnTo>
                  <a:pt x="3817366" y="0"/>
                </a:lnTo>
              </a:path>
            </a:pathLst>
          </a:custGeom>
          <a:ln w="6096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25980" y="5349240"/>
            <a:ext cx="335254" cy="3154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57984" y="5381244"/>
            <a:ext cx="220980" cy="201168"/>
          </a:xfrm>
          <a:custGeom>
            <a:avLst/>
            <a:gdLst/>
            <a:ahLst/>
            <a:cxnLst/>
            <a:rect l="l" t="t" r="r" b="b"/>
            <a:pathLst>
              <a:path w="220980" h="201168">
                <a:moveTo>
                  <a:pt x="0" y="201167"/>
                </a:moveTo>
                <a:lnTo>
                  <a:pt x="220980" y="201167"/>
                </a:lnTo>
                <a:lnTo>
                  <a:pt x="220980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solidFill>
            <a:srgbClr val="FDB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157984" y="5381244"/>
            <a:ext cx="220980" cy="201168"/>
          </a:xfrm>
          <a:custGeom>
            <a:avLst/>
            <a:gdLst/>
            <a:ahLst/>
            <a:cxnLst/>
            <a:rect l="l" t="t" r="r" b="b"/>
            <a:pathLst>
              <a:path w="220980" h="201168">
                <a:moveTo>
                  <a:pt x="0" y="201167"/>
                </a:moveTo>
                <a:lnTo>
                  <a:pt x="220980" y="201167"/>
                </a:lnTo>
                <a:lnTo>
                  <a:pt x="220980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ln w="12192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41804" y="5352288"/>
            <a:ext cx="3922776" cy="1080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67712" y="5381244"/>
            <a:ext cx="3817366" cy="0"/>
          </a:xfrm>
          <a:custGeom>
            <a:avLst/>
            <a:gdLst/>
            <a:ahLst/>
            <a:cxnLst/>
            <a:rect l="l" t="t" r="r" b="b"/>
            <a:pathLst>
              <a:path w="3817366">
                <a:moveTo>
                  <a:pt x="0" y="0"/>
                </a:moveTo>
                <a:lnTo>
                  <a:pt x="3817366" y="0"/>
                </a:lnTo>
              </a:path>
            </a:pathLst>
          </a:custGeom>
          <a:ln w="6096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914906" y="688879"/>
            <a:ext cx="9547656" cy="1318006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>
                <a:solidFill>
                  <a:srgbClr val="FFFFFF"/>
                </a:solidFill>
                <a:latin typeface="Arial"/>
                <a:cs typeface="Arial"/>
              </a:rPr>
              <a:t>Convergencia entre las Leyes de Protección de Datos en Posesión de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ts val="2590"/>
              </a:lnSpc>
              <a:spcBef>
                <a:spcPts val="1"/>
              </a:spcBef>
            </a:pPr>
            <a:r>
              <a:rPr sz="2400" spc="0" dirty="0">
                <a:solidFill>
                  <a:srgbClr val="FFFFFF"/>
                </a:solidFill>
                <a:latin typeface="Arial"/>
                <a:cs typeface="Arial"/>
              </a:rPr>
              <a:t>los Particulares </a:t>
            </a:r>
            <a:r>
              <a:rPr sz="2400" b="1" spc="0" dirty="0">
                <a:solidFill>
                  <a:srgbClr val="FFD253"/>
                </a:solidFill>
                <a:latin typeface="Arial"/>
                <a:cs typeface="Arial"/>
              </a:rPr>
              <a:t>(LFPDPP) </a:t>
            </a:r>
            <a:r>
              <a:rPr sz="2400" spc="0" dirty="0">
                <a:solidFill>
                  <a:srgbClr val="FFFFFF"/>
                </a:solidFill>
                <a:latin typeface="Arial"/>
                <a:cs typeface="Arial"/>
              </a:rPr>
              <a:t>y la Ley Federal para la Prevención e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ts val="2590"/>
              </a:lnSpc>
            </a:pPr>
            <a:r>
              <a:rPr sz="2400" spc="0" dirty="0">
                <a:solidFill>
                  <a:srgbClr val="FFFFFF"/>
                </a:solidFill>
                <a:latin typeface="Arial"/>
                <a:cs typeface="Arial"/>
              </a:rPr>
              <a:t>Identificación de Operaciones con Recursos de Procedencia Ilícita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ts val="2595"/>
              </a:lnSpc>
              <a:spcBef>
                <a:spcPts val="0"/>
              </a:spcBef>
            </a:pPr>
            <a:r>
              <a:rPr sz="2400" b="1" dirty="0">
                <a:solidFill>
                  <a:srgbClr val="FFD253"/>
                </a:solidFill>
                <a:latin typeface="Arial"/>
                <a:cs typeface="Arial"/>
              </a:rPr>
              <a:t>(LFPIORPI)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01334" y="2617913"/>
            <a:ext cx="4949236" cy="254304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58" dirty="0">
                <a:solidFill>
                  <a:srgbClr val="FFFFFF"/>
                </a:solidFill>
                <a:latin typeface="Arial"/>
                <a:cs typeface="Arial"/>
              </a:rPr>
              <a:t>profundo partiendo de un enfoque basado 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77465" y="2892734"/>
            <a:ext cx="935532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b="1" i="1" spc="0" dirty="0">
                <a:solidFill>
                  <a:srgbClr val="FFD253"/>
                </a:solidFill>
                <a:latin typeface="Arial"/>
                <a:cs typeface="Arial"/>
              </a:rPr>
              <a:t>riesgos</a:t>
            </a:r>
            <a:r>
              <a:rPr sz="1800" spc="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77465" y="3293546"/>
            <a:ext cx="8343061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0" dirty="0">
                <a:solidFill>
                  <a:srgbClr val="FFFFFF"/>
                </a:solidFill>
                <a:latin typeface="Arial"/>
                <a:cs typeface="Arial"/>
              </a:rPr>
              <a:t>Ambas deben coexistir para prevenir delitos y construir una </a:t>
            </a:r>
            <a:r>
              <a:rPr sz="1800" b="1" i="1" spc="0" dirty="0">
                <a:solidFill>
                  <a:srgbClr val="FFD253"/>
                </a:solidFill>
                <a:latin typeface="Arial"/>
                <a:cs typeface="Arial"/>
              </a:rPr>
              <a:t>cultura de legalidad</a:t>
            </a:r>
            <a:r>
              <a:rPr sz="1800" spc="0" dirty="0">
                <a:solidFill>
                  <a:srgbClr val="FFD253"/>
                </a:solidFill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77465" y="3695882"/>
            <a:ext cx="8222894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0" dirty="0">
                <a:solidFill>
                  <a:srgbClr val="FFFFFF"/>
                </a:solidFill>
                <a:latin typeface="Arial"/>
                <a:cs typeface="Arial"/>
              </a:rPr>
              <a:t>Están vinculados con la </a:t>
            </a:r>
            <a:r>
              <a:rPr sz="1800" b="1" i="1" spc="0" dirty="0">
                <a:solidFill>
                  <a:srgbClr val="FFD253"/>
                </a:solidFill>
                <a:latin typeface="Arial"/>
                <a:cs typeface="Arial"/>
              </a:rPr>
              <a:t>credibilidad </a:t>
            </a:r>
            <a:r>
              <a:rPr sz="1800" spc="0" dirty="0">
                <a:solidFill>
                  <a:srgbClr val="FFFFFF"/>
                </a:solidFill>
                <a:latin typeface="Arial"/>
                <a:cs typeface="Arial"/>
              </a:rPr>
              <a:t>y el efecto reputacional de los gobernados,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77465" y="4096948"/>
            <a:ext cx="8471458" cy="528319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66" dirty="0">
                <a:solidFill>
                  <a:srgbClr val="FFFFFF"/>
                </a:solidFill>
                <a:latin typeface="Arial"/>
                <a:cs typeface="Arial"/>
              </a:rPr>
              <a:t>Las dos regulaciones son indispensables para </a:t>
            </a:r>
            <a:r>
              <a:rPr sz="1800" b="1" i="1" spc="66" dirty="0">
                <a:solidFill>
                  <a:srgbClr val="FFD253"/>
                </a:solidFill>
                <a:latin typeface="Arial"/>
                <a:cs typeface="Arial"/>
              </a:rPr>
              <a:t>proteger </a:t>
            </a:r>
            <a:r>
              <a:rPr sz="1800" spc="66" dirty="0">
                <a:solidFill>
                  <a:srgbClr val="FFFFFF"/>
                </a:solidFill>
                <a:latin typeface="Arial"/>
                <a:cs typeface="Arial"/>
              </a:rPr>
              <a:t>a la empresa y a los</a:t>
            </a:r>
            <a:endParaRPr sz="1800">
              <a:latin typeface="Arial"/>
              <a:cs typeface="Arial"/>
            </a:endParaRPr>
          </a:p>
          <a:p>
            <a:pPr marL="12700" marR="34290">
              <a:lnSpc>
                <a:spcPct val="95825"/>
              </a:lnSpc>
            </a:pPr>
            <a:r>
              <a:rPr sz="1800" spc="-1" dirty="0">
                <a:solidFill>
                  <a:srgbClr val="FFFFFF"/>
                </a:solidFill>
                <a:latin typeface="Arial"/>
                <a:cs typeface="Arial"/>
              </a:rPr>
              <a:t>clientes,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77465" y="4772080"/>
            <a:ext cx="8472068" cy="528377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22" dirty="0">
                <a:solidFill>
                  <a:srgbClr val="FFFFFF"/>
                </a:solidFill>
                <a:latin typeface="Arial"/>
                <a:cs typeface="Arial"/>
              </a:rPr>
              <a:t>En ambos casos la implementación de </a:t>
            </a:r>
            <a:r>
              <a:rPr sz="1800" b="1" i="1" spc="22" dirty="0">
                <a:solidFill>
                  <a:srgbClr val="FFD253"/>
                </a:solidFill>
                <a:latin typeface="Arial"/>
                <a:cs typeface="Arial"/>
              </a:rPr>
              <a:t>esquemas preventivos </a:t>
            </a:r>
            <a:r>
              <a:rPr sz="1800" spc="22" dirty="0">
                <a:solidFill>
                  <a:srgbClr val="FFFFFF"/>
                </a:solidFill>
                <a:latin typeface="Arial"/>
                <a:cs typeface="Arial"/>
              </a:rPr>
              <a:t>es mucho menor</a:t>
            </a:r>
            <a:endParaRPr sz="1800">
              <a:latin typeface="Arial"/>
              <a:cs typeface="Arial"/>
            </a:endParaRPr>
          </a:p>
          <a:p>
            <a:pPr marL="12700" marR="34290">
              <a:lnSpc>
                <a:spcPct val="95825"/>
              </a:lnSpc>
            </a:pPr>
            <a:r>
              <a:rPr sz="1800" spc="-1" dirty="0">
                <a:solidFill>
                  <a:srgbClr val="FFFFFF"/>
                </a:solidFill>
                <a:latin typeface="Arial"/>
                <a:cs typeface="Arial"/>
              </a:rPr>
              <a:t>que el costo del incumplimiento,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77465" y="5449091"/>
            <a:ext cx="8471916" cy="52832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25" dirty="0">
                <a:solidFill>
                  <a:srgbClr val="FFFFFF"/>
                </a:solidFill>
                <a:latin typeface="Arial"/>
                <a:cs typeface="Arial"/>
              </a:rPr>
              <a:t>Ambas materias </a:t>
            </a:r>
            <a:r>
              <a:rPr sz="1800" b="1" i="1" spc="25" dirty="0">
                <a:solidFill>
                  <a:srgbClr val="FFD253"/>
                </a:solidFill>
                <a:latin typeface="Arial"/>
                <a:cs typeface="Arial"/>
              </a:rPr>
              <a:t>son indispensables </a:t>
            </a:r>
            <a:r>
              <a:rPr sz="1800" spc="25" dirty="0">
                <a:solidFill>
                  <a:srgbClr val="FFFFFF"/>
                </a:solidFill>
                <a:latin typeface="Arial"/>
                <a:cs typeface="Arial"/>
              </a:rPr>
              <a:t>al momento de elaborar nuestro programa</a:t>
            </a:r>
            <a:endParaRPr sz="1800">
              <a:latin typeface="Arial"/>
              <a:cs typeface="Arial"/>
            </a:endParaRPr>
          </a:p>
          <a:p>
            <a:pPr marL="12700" marR="34290">
              <a:lnSpc>
                <a:spcPct val="95825"/>
              </a:lnSpc>
            </a:pPr>
            <a:r>
              <a:rPr sz="1800" spc="-1" dirty="0">
                <a:solidFill>
                  <a:srgbClr val="FFFFFF"/>
                </a:solidFill>
                <a:latin typeface="Arial"/>
                <a:cs typeface="Arial"/>
              </a:rPr>
              <a:t>de cumplimiento.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57984" y="5381244"/>
            <a:ext cx="220980" cy="201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2378964" y="5381244"/>
            <a:ext cx="3706114" cy="201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170176" y="4735068"/>
            <a:ext cx="220980" cy="199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391156" y="4735068"/>
            <a:ext cx="3706114" cy="199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2170176" y="4046220"/>
            <a:ext cx="220980" cy="20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391156" y="4046220"/>
            <a:ext cx="3706114" cy="20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170176" y="3648456"/>
            <a:ext cx="220980" cy="199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2391156" y="3648456"/>
            <a:ext cx="3706114" cy="199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170176" y="3249167"/>
            <a:ext cx="220980" cy="20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391156" y="3249167"/>
            <a:ext cx="3706114" cy="20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168652" y="2592324"/>
            <a:ext cx="220980" cy="20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389632" y="2592324"/>
            <a:ext cx="3706114" cy="201167"/>
          </a:xfrm>
          <a:prstGeom prst="rect">
            <a:avLst/>
          </a:prstGeom>
        </p:spPr>
        <p:txBody>
          <a:bodyPr wrap="square" lIns="0" tIns="18478" rIns="0" bIns="0" rtlCol="0">
            <a:noAutofit/>
          </a:bodyPr>
          <a:lstStyle/>
          <a:p>
            <a:pPr marL="200532">
              <a:lnSpc>
                <a:spcPts val="1510"/>
              </a:lnSpc>
            </a:pPr>
            <a:r>
              <a:rPr sz="2700" spc="53" baseline="-16104" dirty="0">
                <a:solidFill>
                  <a:srgbClr val="FFFFFF"/>
                </a:solidFill>
                <a:latin typeface="Arial"/>
                <a:cs typeface="Arial"/>
              </a:rPr>
              <a:t>Ambas requieren de un análisis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548" y="737615"/>
            <a:ext cx="315467" cy="646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333500" y="737615"/>
            <a:ext cx="315468" cy="2956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74548" y="1033272"/>
            <a:ext cx="315467" cy="3505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90016" y="1033272"/>
            <a:ext cx="443484" cy="3505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333500" y="1033272"/>
            <a:ext cx="315468" cy="3505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object 82"/>
          <p:cNvSpPr/>
          <p:nvPr/>
        </p:nvSpPr>
        <p:spPr>
          <a:xfrm>
            <a:off x="0" y="0"/>
            <a:ext cx="12192000" cy="6857998"/>
          </a:xfrm>
          <a:custGeom>
            <a:avLst/>
            <a:gdLst/>
            <a:ahLst/>
            <a:cxnLst/>
            <a:rect l="l" t="t" r="r" b="b"/>
            <a:pathLst>
              <a:path w="12192000" h="6857998">
                <a:moveTo>
                  <a:pt x="12192000" y="6857998"/>
                </a:moveTo>
                <a:lnTo>
                  <a:pt x="12192000" y="0"/>
                </a:lnTo>
                <a:lnTo>
                  <a:pt x="0" y="0"/>
                </a:lnTo>
                <a:lnTo>
                  <a:pt x="0" y="6857998"/>
                </a:lnTo>
                <a:lnTo>
                  <a:pt x="12192000" y="6857998"/>
                </a:lnTo>
                <a:close/>
              </a:path>
            </a:pathLst>
          </a:custGeom>
          <a:solidFill>
            <a:srgbClr val="0033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503664" y="6120384"/>
            <a:ext cx="2488692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658112" y="603504"/>
            <a:ext cx="336765" cy="315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690116" y="635508"/>
            <a:ext cx="222504" cy="201167"/>
          </a:xfrm>
          <a:custGeom>
            <a:avLst/>
            <a:gdLst/>
            <a:ahLst/>
            <a:cxnLst/>
            <a:rect l="l" t="t" r="r" b="b"/>
            <a:pathLst>
              <a:path w="222504" h="201167">
                <a:moveTo>
                  <a:pt x="0" y="201167"/>
                </a:moveTo>
                <a:lnTo>
                  <a:pt x="222504" y="201167"/>
                </a:lnTo>
                <a:lnTo>
                  <a:pt x="222504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solidFill>
            <a:srgbClr val="FDB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690116" y="635508"/>
            <a:ext cx="222504" cy="201167"/>
          </a:xfrm>
          <a:custGeom>
            <a:avLst/>
            <a:gdLst/>
            <a:ahLst/>
            <a:cxnLst/>
            <a:rect l="l" t="t" r="r" b="b"/>
            <a:pathLst>
              <a:path w="222504" h="201167">
                <a:moveTo>
                  <a:pt x="0" y="201167"/>
                </a:moveTo>
                <a:lnTo>
                  <a:pt x="222504" y="201167"/>
                </a:lnTo>
                <a:lnTo>
                  <a:pt x="222504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ln w="12192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775460" y="606551"/>
            <a:ext cx="3922776" cy="1080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801368" y="635508"/>
            <a:ext cx="3817366" cy="0"/>
          </a:xfrm>
          <a:custGeom>
            <a:avLst/>
            <a:gdLst/>
            <a:ahLst/>
            <a:cxnLst/>
            <a:rect l="l" t="t" r="r" b="b"/>
            <a:pathLst>
              <a:path w="3817366">
                <a:moveTo>
                  <a:pt x="0" y="0"/>
                </a:moveTo>
                <a:lnTo>
                  <a:pt x="3817366" y="0"/>
                </a:lnTo>
              </a:path>
            </a:pathLst>
          </a:custGeom>
          <a:ln w="6096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658112" y="1467586"/>
            <a:ext cx="336765" cy="3139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690116" y="1499615"/>
            <a:ext cx="222504" cy="199644"/>
          </a:xfrm>
          <a:custGeom>
            <a:avLst/>
            <a:gdLst/>
            <a:ahLst/>
            <a:cxnLst/>
            <a:rect l="l" t="t" r="r" b="b"/>
            <a:pathLst>
              <a:path w="222504" h="199644">
                <a:moveTo>
                  <a:pt x="0" y="199644"/>
                </a:moveTo>
                <a:lnTo>
                  <a:pt x="222504" y="199644"/>
                </a:lnTo>
                <a:lnTo>
                  <a:pt x="222504" y="0"/>
                </a:lnTo>
                <a:lnTo>
                  <a:pt x="0" y="0"/>
                </a:lnTo>
                <a:lnTo>
                  <a:pt x="0" y="199644"/>
                </a:lnTo>
                <a:close/>
              </a:path>
            </a:pathLst>
          </a:custGeom>
          <a:solidFill>
            <a:srgbClr val="FDB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690116" y="1499615"/>
            <a:ext cx="222504" cy="199644"/>
          </a:xfrm>
          <a:custGeom>
            <a:avLst/>
            <a:gdLst/>
            <a:ahLst/>
            <a:cxnLst/>
            <a:rect l="l" t="t" r="r" b="b"/>
            <a:pathLst>
              <a:path w="222504" h="199644">
                <a:moveTo>
                  <a:pt x="0" y="199644"/>
                </a:moveTo>
                <a:lnTo>
                  <a:pt x="222504" y="199644"/>
                </a:lnTo>
                <a:lnTo>
                  <a:pt x="222504" y="0"/>
                </a:lnTo>
                <a:lnTo>
                  <a:pt x="0" y="0"/>
                </a:lnTo>
                <a:lnTo>
                  <a:pt x="0" y="199644"/>
                </a:lnTo>
                <a:close/>
              </a:path>
            </a:pathLst>
          </a:custGeom>
          <a:ln w="12192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775460" y="1470660"/>
            <a:ext cx="3922776" cy="1080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801368" y="1499615"/>
            <a:ext cx="3817366" cy="0"/>
          </a:xfrm>
          <a:custGeom>
            <a:avLst/>
            <a:gdLst/>
            <a:ahLst/>
            <a:cxnLst/>
            <a:rect l="l" t="t" r="r" b="b"/>
            <a:pathLst>
              <a:path w="3817366">
                <a:moveTo>
                  <a:pt x="0" y="0"/>
                </a:moveTo>
                <a:lnTo>
                  <a:pt x="3817366" y="0"/>
                </a:lnTo>
              </a:path>
            </a:pathLst>
          </a:custGeom>
          <a:ln w="6096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658112" y="2298166"/>
            <a:ext cx="336765" cy="3139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690116" y="2330195"/>
            <a:ext cx="222504" cy="199644"/>
          </a:xfrm>
          <a:custGeom>
            <a:avLst/>
            <a:gdLst/>
            <a:ahLst/>
            <a:cxnLst/>
            <a:rect l="l" t="t" r="r" b="b"/>
            <a:pathLst>
              <a:path w="222504" h="199644">
                <a:moveTo>
                  <a:pt x="0" y="199644"/>
                </a:moveTo>
                <a:lnTo>
                  <a:pt x="222504" y="199644"/>
                </a:lnTo>
                <a:lnTo>
                  <a:pt x="222504" y="0"/>
                </a:lnTo>
                <a:lnTo>
                  <a:pt x="0" y="0"/>
                </a:lnTo>
                <a:lnTo>
                  <a:pt x="0" y="199644"/>
                </a:lnTo>
                <a:close/>
              </a:path>
            </a:pathLst>
          </a:custGeom>
          <a:solidFill>
            <a:srgbClr val="FDB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690116" y="2330195"/>
            <a:ext cx="222504" cy="199644"/>
          </a:xfrm>
          <a:custGeom>
            <a:avLst/>
            <a:gdLst/>
            <a:ahLst/>
            <a:cxnLst/>
            <a:rect l="l" t="t" r="r" b="b"/>
            <a:pathLst>
              <a:path w="222504" h="199644">
                <a:moveTo>
                  <a:pt x="0" y="199644"/>
                </a:moveTo>
                <a:lnTo>
                  <a:pt x="222504" y="199644"/>
                </a:lnTo>
                <a:lnTo>
                  <a:pt x="222504" y="0"/>
                </a:lnTo>
                <a:lnTo>
                  <a:pt x="0" y="0"/>
                </a:lnTo>
                <a:lnTo>
                  <a:pt x="0" y="199644"/>
                </a:lnTo>
                <a:close/>
              </a:path>
            </a:pathLst>
          </a:custGeom>
          <a:ln w="12192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775460" y="2301240"/>
            <a:ext cx="3922776" cy="1080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801368" y="2330196"/>
            <a:ext cx="3817366" cy="0"/>
          </a:xfrm>
          <a:custGeom>
            <a:avLst/>
            <a:gdLst/>
            <a:ahLst/>
            <a:cxnLst/>
            <a:rect l="l" t="t" r="r" b="b"/>
            <a:pathLst>
              <a:path w="3817366">
                <a:moveTo>
                  <a:pt x="0" y="0"/>
                </a:moveTo>
                <a:lnTo>
                  <a:pt x="3817366" y="0"/>
                </a:lnTo>
              </a:path>
            </a:pathLst>
          </a:custGeom>
          <a:ln w="6096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658112" y="2756916"/>
            <a:ext cx="336765" cy="315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690116" y="2788920"/>
            <a:ext cx="222504" cy="201167"/>
          </a:xfrm>
          <a:custGeom>
            <a:avLst/>
            <a:gdLst/>
            <a:ahLst/>
            <a:cxnLst/>
            <a:rect l="l" t="t" r="r" b="b"/>
            <a:pathLst>
              <a:path w="222504" h="201167">
                <a:moveTo>
                  <a:pt x="0" y="201167"/>
                </a:moveTo>
                <a:lnTo>
                  <a:pt x="222504" y="201167"/>
                </a:lnTo>
                <a:lnTo>
                  <a:pt x="222504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solidFill>
            <a:srgbClr val="FDB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690116" y="2788920"/>
            <a:ext cx="222504" cy="201167"/>
          </a:xfrm>
          <a:custGeom>
            <a:avLst/>
            <a:gdLst/>
            <a:ahLst/>
            <a:cxnLst/>
            <a:rect l="l" t="t" r="r" b="b"/>
            <a:pathLst>
              <a:path w="222504" h="201167">
                <a:moveTo>
                  <a:pt x="0" y="201167"/>
                </a:moveTo>
                <a:lnTo>
                  <a:pt x="222504" y="201167"/>
                </a:lnTo>
                <a:lnTo>
                  <a:pt x="222504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ln w="12192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775460" y="2759964"/>
            <a:ext cx="3922776" cy="1080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801368" y="2788920"/>
            <a:ext cx="3817366" cy="0"/>
          </a:xfrm>
          <a:custGeom>
            <a:avLst/>
            <a:gdLst/>
            <a:ahLst/>
            <a:cxnLst/>
            <a:rect l="l" t="t" r="r" b="b"/>
            <a:pathLst>
              <a:path w="3817366">
                <a:moveTo>
                  <a:pt x="0" y="0"/>
                </a:moveTo>
                <a:lnTo>
                  <a:pt x="3817366" y="0"/>
                </a:lnTo>
              </a:path>
            </a:pathLst>
          </a:custGeom>
          <a:ln w="6096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665732" y="3605784"/>
            <a:ext cx="335254" cy="3154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697736" y="3637788"/>
            <a:ext cx="220980" cy="201168"/>
          </a:xfrm>
          <a:custGeom>
            <a:avLst/>
            <a:gdLst/>
            <a:ahLst/>
            <a:cxnLst/>
            <a:rect l="l" t="t" r="r" b="b"/>
            <a:pathLst>
              <a:path w="220980" h="201167">
                <a:moveTo>
                  <a:pt x="0" y="201168"/>
                </a:moveTo>
                <a:lnTo>
                  <a:pt x="220980" y="201168"/>
                </a:lnTo>
                <a:lnTo>
                  <a:pt x="2209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DB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697736" y="3637788"/>
            <a:ext cx="220980" cy="201168"/>
          </a:xfrm>
          <a:custGeom>
            <a:avLst/>
            <a:gdLst/>
            <a:ahLst/>
            <a:cxnLst/>
            <a:rect l="l" t="t" r="r" b="b"/>
            <a:pathLst>
              <a:path w="220980" h="201167">
                <a:moveTo>
                  <a:pt x="0" y="201168"/>
                </a:moveTo>
                <a:lnTo>
                  <a:pt x="220980" y="201168"/>
                </a:lnTo>
                <a:lnTo>
                  <a:pt x="2209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ln w="12192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783080" y="3608831"/>
            <a:ext cx="3922776" cy="1080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808988" y="3637788"/>
            <a:ext cx="3817366" cy="0"/>
          </a:xfrm>
          <a:custGeom>
            <a:avLst/>
            <a:gdLst/>
            <a:ahLst/>
            <a:cxnLst/>
            <a:rect l="l" t="t" r="r" b="b"/>
            <a:pathLst>
              <a:path w="3817366">
                <a:moveTo>
                  <a:pt x="0" y="0"/>
                </a:moveTo>
                <a:lnTo>
                  <a:pt x="3817366" y="0"/>
                </a:lnTo>
              </a:path>
            </a:pathLst>
          </a:custGeom>
          <a:ln w="6096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58112" y="4053840"/>
            <a:ext cx="336765" cy="3154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690116" y="4085844"/>
            <a:ext cx="222504" cy="201168"/>
          </a:xfrm>
          <a:custGeom>
            <a:avLst/>
            <a:gdLst/>
            <a:ahLst/>
            <a:cxnLst/>
            <a:rect l="l" t="t" r="r" b="b"/>
            <a:pathLst>
              <a:path w="222504" h="201168">
                <a:moveTo>
                  <a:pt x="0" y="201167"/>
                </a:moveTo>
                <a:lnTo>
                  <a:pt x="222504" y="201167"/>
                </a:lnTo>
                <a:lnTo>
                  <a:pt x="222504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solidFill>
            <a:srgbClr val="FDB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690116" y="4085844"/>
            <a:ext cx="222504" cy="201168"/>
          </a:xfrm>
          <a:custGeom>
            <a:avLst/>
            <a:gdLst/>
            <a:ahLst/>
            <a:cxnLst/>
            <a:rect l="l" t="t" r="r" b="b"/>
            <a:pathLst>
              <a:path w="222504" h="201168">
                <a:moveTo>
                  <a:pt x="0" y="201167"/>
                </a:moveTo>
                <a:lnTo>
                  <a:pt x="222504" y="201167"/>
                </a:lnTo>
                <a:lnTo>
                  <a:pt x="222504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ln w="12192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775460" y="4056888"/>
            <a:ext cx="3922776" cy="1080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801368" y="4085844"/>
            <a:ext cx="3817366" cy="0"/>
          </a:xfrm>
          <a:custGeom>
            <a:avLst/>
            <a:gdLst/>
            <a:ahLst/>
            <a:cxnLst/>
            <a:rect l="l" t="t" r="r" b="b"/>
            <a:pathLst>
              <a:path w="3817366">
                <a:moveTo>
                  <a:pt x="0" y="0"/>
                </a:moveTo>
                <a:lnTo>
                  <a:pt x="3817366" y="0"/>
                </a:lnTo>
              </a:path>
            </a:pathLst>
          </a:custGeom>
          <a:ln w="6096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67256" y="4911826"/>
            <a:ext cx="335254" cy="3139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699260" y="4943856"/>
            <a:ext cx="220980" cy="199644"/>
          </a:xfrm>
          <a:custGeom>
            <a:avLst/>
            <a:gdLst/>
            <a:ahLst/>
            <a:cxnLst/>
            <a:rect l="l" t="t" r="r" b="b"/>
            <a:pathLst>
              <a:path w="220980" h="199644">
                <a:moveTo>
                  <a:pt x="0" y="199644"/>
                </a:moveTo>
                <a:lnTo>
                  <a:pt x="220980" y="199644"/>
                </a:lnTo>
                <a:lnTo>
                  <a:pt x="220980" y="0"/>
                </a:lnTo>
                <a:lnTo>
                  <a:pt x="0" y="0"/>
                </a:lnTo>
                <a:lnTo>
                  <a:pt x="0" y="199644"/>
                </a:lnTo>
                <a:close/>
              </a:path>
            </a:pathLst>
          </a:custGeom>
          <a:solidFill>
            <a:srgbClr val="FDB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699260" y="4943856"/>
            <a:ext cx="220980" cy="199644"/>
          </a:xfrm>
          <a:custGeom>
            <a:avLst/>
            <a:gdLst/>
            <a:ahLst/>
            <a:cxnLst/>
            <a:rect l="l" t="t" r="r" b="b"/>
            <a:pathLst>
              <a:path w="220980" h="199644">
                <a:moveTo>
                  <a:pt x="0" y="199644"/>
                </a:moveTo>
                <a:lnTo>
                  <a:pt x="220980" y="199644"/>
                </a:lnTo>
                <a:lnTo>
                  <a:pt x="220980" y="0"/>
                </a:lnTo>
                <a:lnTo>
                  <a:pt x="0" y="0"/>
                </a:lnTo>
                <a:lnTo>
                  <a:pt x="0" y="199644"/>
                </a:lnTo>
                <a:close/>
              </a:path>
            </a:pathLst>
          </a:custGeom>
          <a:ln w="12192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84604" y="4914900"/>
            <a:ext cx="3922776" cy="1080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810512" y="4943856"/>
            <a:ext cx="3817366" cy="0"/>
          </a:xfrm>
          <a:custGeom>
            <a:avLst/>
            <a:gdLst/>
            <a:ahLst/>
            <a:cxnLst/>
            <a:rect l="l" t="t" r="r" b="b"/>
            <a:pathLst>
              <a:path w="3817366">
                <a:moveTo>
                  <a:pt x="0" y="0"/>
                </a:moveTo>
                <a:lnTo>
                  <a:pt x="3817366" y="0"/>
                </a:lnTo>
              </a:path>
            </a:pathLst>
          </a:custGeom>
          <a:ln w="6096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667256" y="5352288"/>
            <a:ext cx="335254" cy="3139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99260" y="5384292"/>
            <a:ext cx="220980" cy="199644"/>
          </a:xfrm>
          <a:custGeom>
            <a:avLst/>
            <a:gdLst/>
            <a:ahLst/>
            <a:cxnLst/>
            <a:rect l="l" t="t" r="r" b="b"/>
            <a:pathLst>
              <a:path w="220980" h="199644">
                <a:moveTo>
                  <a:pt x="0" y="199643"/>
                </a:moveTo>
                <a:lnTo>
                  <a:pt x="220980" y="199643"/>
                </a:lnTo>
                <a:lnTo>
                  <a:pt x="220980" y="0"/>
                </a:lnTo>
                <a:lnTo>
                  <a:pt x="0" y="0"/>
                </a:lnTo>
                <a:lnTo>
                  <a:pt x="0" y="199643"/>
                </a:lnTo>
                <a:close/>
              </a:path>
            </a:pathLst>
          </a:custGeom>
          <a:solidFill>
            <a:srgbClr val="FDB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699260" y="5384292"/>
            <a:ext cx="220980" cy="199644"/>
          </a:xfrm>
          <a:custGeom>
            <a:avLst/>
            <a:gdLst/>
            <a:ahLst/>
            <a:cxnLst/>
            <a:rect l="l" t="t" r="r" b="b"/>
            <a:pathLst>
              <a:path w="220980" h="199644">
                <a:moveTo>
                  <a:pt x="0" y="199643"/>
                </a:moveTo>
                <a:lnTo>
                  <a:pt x="220980" y="199643"/>
                </a:lnTo>
                <a:lnTo>
                  <a:pt x="220980" y="0"/>
                </a:lnTo>
                <a:lnTo>
                  <a:pt x="0" y="0"/>
                </a:lnTo>
                <a:lnTo>
                  <a:pt x="0" y="199643"/>
                </a:lnTo>
                <a:close/>
              </a:path>
            </a:pathLst>
          </a:custGeom>
          <a:ln w="12192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84604" y="5355336"/>
            <a:ext cx="3922776" cy="1080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810512" y="5384292"/>
            <a:ext cx="3817366" cy="0"/>
          </a:xfrm>
          <a:custGeom>
            <a:avLst/>
            <a:gdLst/>
            <a:ahLst/>
            <a:cxnLst/>
            <a:rect l="l" t="t" r="r" b="b"/>
            <a:pathLst>
              <a:path w="3817366">
                <a:moveTo>
                  <a:pt x="0" y="0"/>
                </a:moveTo>
                <a:lnTo>
                  <a:pt x="3817366" y="0"/>
                </a:lnTo>
              </a:path>
            </a:pathLst>
          </a:custGeom>
          <a:ln w="6096">
            <a:solidFill>
              <a:srgbClr val="FDB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991106" y="713071"/>
            <a:ext cx="9316127" cy="593851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spc="19" dirty="0">
                <a:solidFill>
                  <a:srgbClr val="FFFFFF"/>
                </a:solidFill>
                <a:latin typeface="Arial"/>
                <a:cs typeface="Arial"/>
              </a:rPr>
              <a:t>Ambas regulaciones persiguen objetos específicos, que deben diseñarse e implementarse desde el</a:t>
            </a:r>
            <a:endParaRPr sz="1600">
              <a:latin typeface="Arial"/>
              <a:cs typeface="Arial"/>
            </a:endParaRPr>
          </a:p>
          <a:p>
            <a:pPr marL="12700" marR="30403">
              <a:lnSpc>
                <a:spcPct val="95825"/>
              </a:lnSpc>
              <a:spcBef>
                <a:spcPts val="953"/>
              </a:spcBef>
            </a:pPr>
            <a:r>
              <a:rPr sz="1600" b="1" i="1" spc="-4" dirty="0">
                <a:solidFill>
                  <a:srgbClr val="FFD253"/>
                </a:solidFill>
                <a:latin typeface="Arial"/>
                <a:cs typeface="Arial"/>
              </a:rPr>
              <a:t>Gobierno Corporativo </a:t>
            </a:r>
            <a:r>
              <a:rPr sz="1600" spc="-4" dirty="0">
                <a:solidFill>
                  <a:srgbClr val="FFFFFF"/>
                </a:solidFill>
                <a:latin typeface="Arial"/>
                <a:cs typeface="Arial"/>
              </a:rPr>
              <a:t>para prevenir la imposición de multas y la posible realización de delitos.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991106" y="1546699"/>
            <a:ext cx="9316770" cy="594105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3716274">
              <a:lnSpc>
                <a:spcPts val="1730"/>
              </a:lnSpc>
            </a:pPr>
            <a:r>
              <a:rPr sz="1600" spc="42" dirty="0">
                <a:solidFill>
                  <a:srgbClr val="FFFFFF"/>
                </a:solidFill>
                <a:latin typeface="Arial"/>
                <a:cs typeface="Arial"/>
              </a:rPr>
              <a:t>o servicio desde un enfoque basado en riesgo creando un</a:t>
            </a:r>
            <a:endParaRPr sz="1600">
              <a:latin typeface="Arial"/>
              <a:cs typeface="Arial"/>
            </a:endParaRPr>
          </a:p>
          <a:p>
            <a:pPr marL="12700" marR="30403">
              <a:lnSpc>
                <a:spcPct val="95825"/>
              </a:lnSpc>
              <a:spcBef>
                <a:spcPts val="955"/>
              </a:spcBef>
            </a:pPr>
            <a:r>
              <a:rPr sz="1600" b="1" i="1" spc="-3" dirty="0">
                <a:solidFill>
                  <a:srgbClr val="FFD253"/>
                </a:solidFill>
                <a:latin typeface="Arial"/>
                <a:cs typeface="Arial"/>
              </a:rPr>
              <a:t>marco de cumplimiento normativo </a:t>
            </a:r>
            <a:r>
              <a:rPr sz="1600" spc="-3" dirty="0">
                <a:solidFill>
                  <a:srgbClr val="FFFFFF"/>
                </a:solidFill>
                <a:latin typeface="Arial"/>
                <a:cs typeface="Arial"/>
              </a:rPr>
              <a:t>hecho a la medida.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673344" y="2379057"/>
            <a:ext cx="4626875" cy="228091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b="1" i="1" spc="-5" dirty="0">
                <a:solidFill>
                  <a:srgbClr val="FFD253"/>
                </a:solidFill>
                <a:latin typeface="Arial"/>
                <a:cs typeface="Arial"/>
              </a:rPr>
              <a:t>monitoreo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y, control del manejo de la información.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991106" y="2846925"/>
            <a:ext cx="3169018" cy="59423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spc="9" dirty="0">
                <a:solidFill>
                  <a:srgbClr val="FFFFFF"/>
                </a:solidFill>
                <a:latin typeface="Arial"/>
                <a:cs typeface="Arial"/>
              </a:rPr>
              <a:t>Necesitamos establecer </a:t>
            </a:r>
            <a:r>
              <a:rPr sz="1600" b="1" i="1" spc="9" dirty="0">
                <a:solidFill>
                  <a:srgbClr val="FFD253"/>
                </a:solidFill>
                <a:latin typeface="Arial"/>
                <a:cs typeface="Arial"/>
              </a:rPr>
              <a:t>Políticas</a:t>
            </a:r>
            <a:endParaRPr sz="1600">
              <a:latin typeface="Arial"/>
              <a:cs typeface="Arial"/>
            </a:endParaRPr>
          </a:p>
          <a:p>
            <a:pPr marL="12700" marR="30403">
              <a:lnSpc>
                <a:spcPct val="95825"/>
              </a:lnSpc>
              <a:spcBef>
                <a:spcPts val="956"/>
              </a:spcBef>
            </a:pPr>
            <a:r>
              <a:rPr sz="1600" spc="-1" dirty="0">
                <a:solidFill>
                  <a:srgbClr val="FFFFFF"/>
                </a:solidFill>
                <a:latin typeface="Arial"/>
                <a:cs typeface="Arial"/>
              </a:rPr>
              <a:t>los derechos humanos.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187188" y="2846925"/>
            <a:ext cx="6119537" cy="228091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b="1" i="1" spc="13" dirty="0">
                <a:solidFill>
                  <a:srgbClr val="FFD253"/>
                </a:solidFill>
                <a:latin typeface="Arial"/>
                <a:cs typeface="Arial"/>
              </a:rPr>
              <a:t>y Procedimientos </a:t>
            </a:r>
            <a:r>
              <a:rPr sz="1600" spc="13" dirty="0">
                <a:solidFill>
                  <a:srgbClr val="FFFFFF"/>
                </a:solidFill>
                <a:latin typeface="Arial"/>
                <a:cs typeface="Arial"/>
              </a:rPr>
              <a:t>claros, congruentes, coordinados preservando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456847" y="3680934"/>
            <a:ext cx="708124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b="1" i="1" spc="-1" dirty="0">
                <a:solidFill>
                  <a:srgbClr val="FFD253"/>
                </a:solidFill>
                <a:latin typeface="Arial"/>
                <a:cs typeface="Arial"/>
              </a:rPr>
              <a:t>stante</a:t>
            </a:r>
            <a:r>
              <a:rPr sz="1600" spc="-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91106" y="4147278"/>
            <a:ext cx="3180527" cy="594106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spc="20" dirty="0">
                <a:solidFill>
                  <a:srgbClr val="FFFFFF"/>
                </a:solidFill>
                <a:latin typeface="Arial"/>
                <a:cs typeface="Arial"/>
              </a:rPr>
              <a:t>Debemos someternos a procesos</a:t>
            </a:r>
            <a:endParaRPr sz="1600">
              <a:latin typeface="Arial"/>
              <a:cs typeface="Arial"/>
            </a:endParaRPr>
          </a:p>
          <a:p>
            <a:pPr marL="12700" marR="30403">
              <a:lnSpc>
                <a:spcPct val="95825"/>
              </a:lnSpc>
              <a:spcBef>
                <a:spcPts val="955"/>
              </a:spcBef>
            </a:pPr>
            <a:r>
              <a:rPr sz="1600" b="1" i="1" spc="-1" dirty="0">
                <a:solidFill>
                  <a:srgbClr val="FFD253"/>
                </a:solidFill>
                <a:latin typeface="Arial"/>
                <a:cs typeface="Arial"/>
              </a:rPr>
              <a:t>internas y externas</a:t>
            </a:r>
            <a:r>
              <a:rPr sz="1600" spc="-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202428" y="4147278"/>
            <a:ext cx="6104280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spc="25" dirty="0">
                <a:solidFill>
                  <a:srgbClr val="FFFFFF"/>
                </a:solidFill>
                <a:latin typeface="Arial"/>
                <a:cs typeface="Arial"/>
              </a:rPr>
              <a:t>de evaluación a través de procedimientos tales como </a:t>
            </a:r>
            <a:r>
              <a:rPr sz="1600" b="1" i="1" spc="25" dirty="0">
                <a:solidFill>
                  <a:srgbClr val="FFD253"/>
                </a:solidFill>
                <a:latin typeface="Arial"/>
                <a:cs typeface="Arial"/>
              </a:rPr>
              <a:t>auditorías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639816" y="4981160"/>
            <a:ext cx="3918215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b="1" i="1" spc="-3" dirty="0">
                <a:solidFill>
                  <a:srgbClr val="FFD253"/>
                </a:solidFill>
                <a:latin typeface="Arial"/>
                <a:cs typeface="Arial"/>
              </a:rPr>
              <a:t>de denuncias </a:t>
            </a:r>
            <a:r>
              <a:rPr sz="1600" spc="-3" dirty="0">
                <a:solidFill>
                  <a:srgbClr val="FFFFFF"/>
                </a:solidFill>
                <a:latin typeface="Arial"/>
                <a:cs typeface="Arial"/>
              </a:rPr>
              <a:t>que sea eficiente y efectivo.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91106" y="5448807"/>
            <a:ext cx="9316071" cy="228396"/>
          </a:xfrm>
          <a:prstGeom prst="rect">
            <a:avLst/>
          </a:prstGeom>
        </p:spPr>
        <p:txBody>
          <a:bodyPr wrap="square" lIns="0" tIns="11017" rIns="0" bIns="0" rtlCol="0">
            <a:noAutofit/>
          </a:bodyPr>
          <a:lstStyle/>
          <a:p>
            <a:pPr marL="12700">
              <a:lnSpc>
                <a:spcPts val="1735"/>
              </a:lnSpc>
            </a:pPr>
            <a:r>
              <a:rPr sz="1600" spc="24" dirty="0">
                <a:solidFill>
                  <a:srgbClr val="FFFFFF"/>
                </a:solidFill>
                <a:latin typeface="Arial"/>
                <a:cs typeface="Arial"/>
              </a:rPr>
              <a:t>La designación de un responsable de cumplimiento que vele por el marco normativo y cuide que al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91106" y="5815118"/>
            <a:ext cx="901637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spc="1" dirty="0">
                <a:solidFill>
                  <a:srgbClr val="FFFFFF"/>
                </a:solidFill>
                <a:latin typeface="Arial"/>
                <a:cs typeface="Arial"/>
              </a:rPr>
              <a:t>compartir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98470" y="5815118"/>
            <a:ext cx="1106559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spc="2" dirty="0">
                <a:solidFill>
                  <a:srgbClr val="FFFFFF"/>
                </a:solidFill>
                <a:latin typeface="Arial"/>
                <a:cs typeface="Arial"/>
              </a:rPr>
              <a:t>información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10304" y="5815118"/>
            <a:ext cx="383151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spc="1" dirty="0">
                <a:solidFill>
                  <a:srgbClr val="FFFFFF"/>
                </a:solidFill>
                <a:latin typeface="Arial"/>
                <a:cs typeface="Arial"/>
              </a:rPr>
              <a:t>con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97984" y="5815118"/>
            <a:ext cx="1113856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spc="0" dirty="0">
                <a:solidFill>
                  <a:srgbClr val="FFFFFF"/>
                </a:solidFill>
                <a:latin typeface="Arial"/>
                <a:cs typeface="Arial"/>
              </a:rPr>
              <a:t>autoridades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17184" y="5815118"/>
            <a:ext cx="168500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89980" y="5815118"/>
            <a:ext cx="1162502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spc="1" dirty="0">
                <a:solidFill>
                  <a:srgbClr val="FFFFFF"/>
                </a:solidFill>
                <a:latin typeface="Arial"/>
                <a:cs typeface="Arial"/>
              </a:rPr>
              <a:t>particulares,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458202" y="5815118"/>
            <a:ext cx="281355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43774" y="5815118"/>
            <a:ext cx="271370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spc="4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218678" y="5815118"/>
            <a:ext cx="834343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spc="1" dirty="0">
                <a:solidFill>
                  <a:srgbClr val="FFFFFF"/>
                </a:solidFill>
                <a:latin typeface="Arial"/>
                <a:cs typeface="Arial"/>
              </a:rPr>
              <a:t>vulneren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157843" y="5815118"/>
            <a:ext cx="891097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spc="1" dirty="0">
                <a:solidFill>
                  <a:srgbClr val="FFFFFF"/>
                </a:solidFill>
                <a:latin typeface="Arial"/>
                <a:cs typeface="Arial"/>
              </a:rPr>
              <a:t>derechos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154539" y="5815118"/>
            <a:ext cx="889881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spc="0" dirty="0">
                <a:solidFill>
                  <a:srgbClr val="FFFFFF"/>
                </a:solidFill>
                <a:latin typeface="Arial"/>
                <a:cs typeface="Arial"/>
              </a:rPr>
              <a:t>humanos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149965" y="5815118"/>
            <a:ext cx="157149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91106" y="6180878"/>
            <a:ext cx="6425068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spc="-3" dirty="0">
                <a:solidFill>
                  <a:srgbClr val="FFFFFF"/>
                </a:solidFill>
                <a:latin typeface="Arial"/>
                <a:cs typeface="Arial"/>
              </a:rPr>
              <a:t>particularmente a la </a:t>
            </a:r>
            <a:r>
              <a:rPr sz="1600" b="1" i="1" spc="-3" dirty="0">
                <a:solidFill>
                  <a:srgbClr val="FFD253"/>
                </a:solidFill>
                <a:latin typeface="Arial"/>
                <a:cs typeface="Arial"/>
              </a:rPr>
              <a:t>protección de datos personales y vida privada</a:t>
            </a:r>
            <a:r>
              <a:rPr sz="1600" spc="-3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99260" y="5384292"/>
            <a:ext cx="220980" cy="199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920240" y="5384292"/>
            <a:ext cx="3707637" cy="199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1699260" y="4943856"/>
            <a:ext cx="220980" cy="199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920240" y="4943856"/>
            <a:ext cx="3707637" cy="199643"/>
          </a:xfrm>
          <a:prstGeom prst="rect">
            <a:avLst/>
          </a:prstGeom>
        </p:spPr>
        <p:txBody>
          <a:bodyPr wrap="square" lIns="0" tIns="32289" rIns="0" bIns="0" rtlCol="0">
            <a:noAutofit/>
          </a:bodyPr>
          <a:lstStyle/>
          <a:p>
            <a:pPr marL="83565">
              <a:lnSpc>
                <a:spcPts val="1385"/>
              </a:lnSpc>
            </a:pPr>
            <a:r>
              <a:rPr sz="2400" spc="-4" baseline="-14493" dirty="0">
                <a:solidFill>
                  <a:srgbClr val="FFFFFF"/>
                </a:solidFill>
                <a:latin typeface="Arial"/>
                <a:cs typeface="Arial"/>
              </a:rPr>
              <a:t>Es necesario implementar con un </a:t>
            </a:r>
            <a:r>
              <a:rPr sz="2400" b="1" i="1" spc="-4" baseline="-14493" dirty="0">
                <a:solidFill>
                  <a:srgbClr val="FFD253"/>
                </a:solidFill>
                <a:latin typeface="Arial"/>
                <a:cs typeface="Arial"/>
              </a:rPr>
              <a:t>canal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90116" y="4085844"/>
            <a:ext cx="222504" cy="20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912620" y="4085844"/>
            <a:ext cx="3706114" cy="20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697736" y="3637788"/>
            <a:ext cx="220980" cy="201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918716" y="3637788"/>
            <a:ext cx="3707637" cy="201168"/>
          </a:xfrm>
          <a:prstGeom prst="rect">
            <a:avLst/>
          </a:prstGeom>
        </p:spPr>
        <p:txBody>
          <a:bodyPr wrap="square" lIns="0" tIns="37782" rIns="0" bIns="0" rtlCol="0">
            <a:noAutofit/>
          </a:bodyPr>
          <a:lstStyle/>
          <a:p>
            <a:pPr marL="85089">
              <a:lnSpc>
                <a:spcPts val="1350"/>
              </a:lnSpc>
            </a:pPr>
            <a:r>
              <a:rPr sz="2400" spc="-4" baseline="-14493" dirty="0">
                <a:solidFill>
                  <a:srgbClr val="FFFFFF"/>
                </a:solidFill>
                <a:latin typeface="Arial"/>
                <a:cs typeface="Arial"/>
              </a:rPr>
              <a:t>Será necesario una </a:t>
            </a:r>
            <a:r>
              <a:rPr sz="2400" b="1" i="1" spc="-4" baseline="-14493" dirty="0">
                <a:solidFill>
                  <a:srgbClr val="FFD253"/>
                </a:solidFill>
                <a:latin typeface="Arial"/>
                <a:cs typeface="Arial"/>
              </a:rPr>
              <a:t>capacitación con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90116" y="2788920"/>
            <a:ext cx="222504" cy="20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912620" y="2788920"/>
            <a:ext cx="3706114" cy="20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690116" y="2330196"/>
            <a:ext cx="222504" cy="199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912620" y="2330196"/>
            <a:ext cx="3758134" cy="199643"/>
          </a:xfrm>
          <a:prstGeom prst="rect">
            <a:avLst/>
          </a:prstGeom>
        </p:spPr>
        <p:txBody>
          <a:bodyPr wrap="square" lIns="0" tIns="43148" rIns="0" bIns="0" rtlCol="0">
            <a:noAutofit/>
          </a:bodyPr>
          <a:lstStyle/>
          <a:p>
            <a:pPr marL="91185">
              <a:lnSpc>
                <a:spcPts val="1295"/>
              </a:lnSpc>
            </a:pPr>
            <a:r>
              <a:rPr sz="2400" spc="-5" baseline="-16305" dirty="0">
                <a:solidFill>
                  <a:srgbClr val="FFFFFF"/>
                </a:solidFill>
                <a:latin typeface="Arial"/>
                <a:cs typeface="Arial"/>
              </a:rPr>
              <a:t>Será necesario contar con </a:t>
            </a:r>
            <a:r>
              <a:rPr sz="2400" b="1" i="1" spc="-5" baseline="-16305" dirty="0">
                <a:solidFill>
                  <a:srgbClr val="FFD253"/>
                </a:solidFill>
                <a:latin typeface="Arial"/>
                <a:cs typeface="Arial"/>
              </a:rPr>
              <a:t>procesos de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0116" y="1499615"/>
            <a:ext cx="222504" cy="199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912620" y="1499615"/>
            <a:ext cx="3744442" cy="199644"/>
          </a:xfrm>
          <a:prstGeom prst="rect">
            <a:avLst/>
          </a:prstGeom>
        </p:spPr>
        <p:txBody>
          <a:bodyPr wrap="square" lIns="0" tIns="41338" rIns="0" bIns="0" rtlCol="0">
            <a:noAutofit/>
          </a:bodyPr>
          <a:lstStyle/>
          <a:p>
            <a:pPr marL="91185">
              <a:lnSpc>
                <a:spcPts val="1310"/>
              </a:lnSpc>
            </a:pPr>
            <a:r>
              <a:rPr sz="2400" spc="27" baseline="-16305" dirty="0">
                <a:solidFill>
                  <a:srgbClr val="FFFFFF"/>
                </a:solidFill>
                <a:latin typeface="Arial"/>
                <a:cs typeface="Arial"/>
              </a:rPr>
              <a:t>Se debe conceptualizar cada producto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0116" y="635508"/>
            <a:ext cx="222504" cy="20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912620" y="635508"/>
            <a:ext cx="3706114" cy="20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2561275" y="3779481"/>
            <a:ext cx="5175905" cy="3078518"/>
          </a:xfrm>
          <a:prstGeom prst="rect">
            <a:avLst/>
          </a:prstGeom>
        </p:spPr>
        <p:txBody>
          <a:bodyPr wrap="square" lIns="0" tIns="143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R="287789" algn="r">
              <a:lnSpc>
                <a:spcPts val="1909"/>
              </a:lnSpc>
            </a:pPr>
            <a:r>
              <a:rPr sz="3600" spc="0" baseline="-20533" dirty="0">
                <a:solidFill>
                  <a:srgbClr val="FFFFFF"/>
                </a:solidFill>
                <a:latin typeface="Arial"/>
                <a:cs typeface="Arial"/>
              </a:rPr>
              <a:t>con                                </a:t>
            </a:r>
            <a:r>
              <a:rPr sz="3600" spc="29" baseline="-2053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0" dirty="0">
                <a:solidFill>
                  <a:srgbClr val="FFFFFF"/>
                </a:solidFill>
                <a:latin typeface="Arial"/>
                <a:cs typeface="Arial"/>
              </a:rPr>
              <a:t>-   </a:t>
            </a:r>
            <a:r>
              <a:rPr sz="1400" spc="23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4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0" dirty="0">
                <a:solidFill>
                  <a:srgbClr val="FFFFFF"/>
                </a:solidFill>
                <a:latin typeface="Arial"/>
                <a:cs typeface="Arial"/>
              </a:rPr>
              <a:t>apaci</a:t>
            </a:r>
            <a:endParaRPr sz="1400">
              <a:latin typeface="Arial"/>
              <a:cs typeface="Arial"/>
            </a:endParaRPr>
          </a:p>
          <a:p>
            <a:pPr marR="210046" algn="r">
              <a:lnSpc>
                <a:spcPts val="2570"/>
              </a:lnSpc>
              <a:spcBef>
                <a:spcPts val="978"/>
              </a:spcBef>
            </a:pPr>
            <a:r>
              <a:rPr sz="2400" spc="0" dirty="0">
                <a:solidFill>
                  <a:srgbClr val="FFFFFF"/>
                </a:solidFill>
                <a:latin typeface="Arial"/>
                <a:cs typeface="Arial"/>
              </a:rPr>
              <a:t>Proced</a:t>
            </a:r>
            <a:r>
              <a:rPr sz="2400" spc="-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0" dirty="0">
                <a:solidFill>
                  <a:srgbClr val="FFFFFF"/>
                </a:solidFill>
                <a:latin typeface="Arial"/>
                <a:cs typeface="Arial"/>
              </a:rPr>
              <a:t>ncia                       </a:t>
            </a:r>
            <a:r>
              <a:rPr sz="2400" spc="3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baseline="37270" dirty="0">
                <a:solidFill>
                  <a:srgbClr val="FFFFFF"/>
                </a:solidFill>
                <a:latin typeface="Arial"/>
                <a:cs typeface="Arial"/>
              </a:rPr>
              <a:t>-   </a:t>
            </a:r>
            <a:r>
              <a:rPr sz="2100" spc="237" baseline="372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0" baseline="3727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spc="-19" baseline="3727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100" spc="0" baseline="37270" dirty="0">
                <a:solidFill>
                  <a:srgbClr val="FFFFFF"/>
                </a:solidFill>
                <a:latin typeface="Arial"/>
                <a:cs typeface="Arial"/>
              </a:rPr>
              <a:t>aluac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2555"/>
              </a:lnSpc>
            </a:pPr>
            <a:r>
              <a:rPr sz="2400" b="1" i="1" spc="0" dirty="0">
                <a:solidFill>
                  <a:srgbClr val="FF6600"/>
                </a:solidFill>
                <a:latin typeface="Arial"/>
                <a:cs typeface="Arial"/>
              </a:rPr>
              <a:t>IORPI)?                                 </a:t>
            </a:r>
            <a:r>
              <a:rPr sz="2400" b="1" i="1" spc="454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2100" spc="0" baseline="39340" dirty="0">
                <a:solidFill>
                  <a:srgbClr val="FFFFFF"/>
                </a:solidFill>
                <a:latin typeface="Arial"/>
                <a:cs typeface="Arial"/>
              </a:rPr>
              <a:t>-   </a:t>
            </a:r>
            <a:r>
              <a:rPr sz="2100" spc="237" baseline="393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4" baseline="3934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spc="0" baseline="39340" dirty="0">
                <a:solidFill>
                  <a:srgbClr val="FFFFFF"/>
                </a:solidFill>
                <a:latin typeface="Arial"/>
                <a:cs typeface="Arial"/>
              </a:rPr>
              <a:t>anal</a:t>
            </a:r>
            <a:endParaRPr sz="1400">
              <a:latin typeface="Arial"/>
              <a:cs typeface="Arial"/>
            </a:endParaRPr>
          </a:p>
          <a:p>
            <a:pPr algn="r">
              <a:lnSpc>
                <a:spcPts val="1375"/>
              </a:lnSpc>
            </a:pPr>
            <a:r>
              <a:rPr sz="1400" spc="0" dirty="0">
                <a:solidFill>
                  <a:srgbClr val="FFFFFF"/>
                </a:solidFill>
                <a:latin typeface="Arial"/>
                <a:cs typeface="Arial"/>
              </a:rPr>
              <a:t>-   </a:t>
            </a:r>
            <a:r>
              <a:rPr sz="1400" spc="23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4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0" dirty="0">
                <a:solidFill>
                  <a:srgbClr val="FFFFFF"/>
                </a:solidFill>
                <a:latin typeface="Arial"/>
                <a:cs typeface="Arial"/>
              </a:rPr>
              <a:t>oni</a:t>
            </a:r>
            <a:r>
              <a:rPr sz="1400" spc="4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0" dirty="0">
                <a:solidFill>
                  <a:srgbClr val="FFFFFF"/>
                </a:solidFill>
                <a:latin typeface="Arial"/>
                <a:cs typeface="Arial"/>
              </a:rPr>
              <a:t>oreo,</a:t>
            </a:r>
            <a:endParaRPr sz="1400">
              <a:latin typeface="Arial"/>
              <a:cs typeface="Arial"/>
            </a:endParaRPr>
          </a:p>
          <a:p>
            <a:pPr marR="227164" algn="r">
              <a:lnSpc>
                <a:spcPct val="95825"/>
              </a:lnSpc>
              <a:spcBef>
                <a:spcPts val="841"/>
              </a:spcBef>
            </a:pPr>
            <a:r>
              <a:rPr sz="1400" spc="0" dirty="0">
                <a:solidFill>
                  <a:srgbClr val="FFFFFF"/>
                </a:solidFill>
                <a:latin typeface="Arial"/>
                <a:cs typeface="Arial"/>
              </a:rPr>
              <a:t>-   </a:t>
            </a:r>
            <a:r>
              <a:rPr sz="1400" spc="23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0" dirty="0">
                <a:solidFill>
                  <a:srgbClr val="FFFFFF"/>
                </a:solidFill>
                <a:latin typeface="Arial"/>
                <a:cs typeface="Arial"/>
              </a:rPr>
              <a:t>Audi</a:t>
            </a:r>
            <a:r>
              <a:rPr sz="1400" spc="4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0" dirty="0">
                <a:solidFill>
                  <a:srgbClr val="FFFFFF"/>
                </a:solidFill>
                <a:latin typeface="Arial"/>
                <a:cs typeface="Arial"/>
              </a:rPr>
              <a:t>orí</a:t>
            </a:r>
            <a:endParaRPr sz="1400">
              <a:latin typeface="Arial"/>
              <a:cs typeface="Arial"/>
            </a:endParaRPr>
          </a:p>
          <a:p>
            <a:pPr marR="98960" algn="r">
              <a:lnSpc>
                <a:spcPct val="95825"/>
              </a:lnSpc>
              <a:spcBef>
                <a:spcPts val="912"/>
              </a:spcBef>
            </a:pPr>
            <a:r>
              <a:rPr sz="1400" spc="0" dirty="0">
                <a:solidFill>
                  <a:srgbClr val="FFFFFF"/>
                </a:solidFill>
                <a:latin typeface="Arial"/>
                <a:cs typeface="Arial"/>
              </a:rPr>
              <a:t>-   </a:t>
            </a:r>
            <a:r>
              <a:rPr sz="1400" spc="23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4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4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0" dirty="0">
                <a:solidFill>
                  <a:srgbClr val="FFFFFF"/>
                </a:solidFill>
                <a:latin typeface="Arial"/>
                <a:cs typeface="Arial"/>
              </a:rPr>
              <a:t>ignac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0"/>
            <a:ext cx="12192000" cy="6857998"/>
          </a:xfrm>
          <a:custGeom>
            <a:avLst/>
            <a:gdLst/>
            <a:ahLst/>
            <a:cxnLst/>
            <a:rect l="l" t="t" r="r" b="b"/>
            <a:pathLst>
              <a:path w="12192000" h="6857998">
                <a:moveTo>
                  <a:pt x="12192000" y="6857998"/>
                </a:moveTo>
                <a:lnTo>
                  <a:pt x="12192000" y="0"/>
                </a:lnTo>
                <a:lnTo>
                  <a:pt x="0" y="0"/>
                </a:lnTo>
                <a:lnTo>
                  <a:pt x="0" y="6857998"/>
                </a:lnTo>
                <a:lnTo>
                  <a:pt x="12192000" y="6857998"/>
                </a:lnTo>
                <a:close/>
              </a:path>
            </a:pathLst>
          </a:custGeom>
          <a:solidFill>
            <a:srgbClr val="0033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503664" y="6120384"/>
            <a:ext cx="2488692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2544" y="705599"/>
            <a:ext cx="873252" cy="760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4548" y="737615"/>
            <a:ext cx="758952" cy="646176"/>
          </a:xfrm>
          <a:custGeom>
            <a:avLst/>
            <a:gdLst/>
            <a:ahLst/>
            <a:cxnLst/>
            <a:rect l="l" t="t" r="r" b="b"/>
            <a:pathLst>
              <a:path w="758952" h="646176">
                <a:moveTo>
                  <a:pt x="0" y="646176"/>
                </a:moveTo>
                <a:lnTo>
                  <a:pt x="758952" y="646176"/>
                </a:lnTo>
                <a:lnTo>
                  <a:pt x="758952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solidFill>
            <a:srgbClr val="FFA2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4548" y="737615"/>
            <a:ext cx="758952" cy="646176"/>
          </a:xfrm>
          <a:custGeom>
            <a:avLst/>
            <a:gdLst/>
            <a:ahLst/>
            <a:cxnLst/>
            <a:rect l="l" t="t" r="r" b="b"/>
            <a:pathLst>
              <a:path w="758952" h="646176">
                <a:moveTo>
                  <a:pt x="0" y="646176"/>
                </a:moveTo>
                <a:lnTo>
                  <a:pt x="758952" y="646176"/>
                </a:lnTo>
                <a:lnTo>
                  <a:pt x="758952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ln w="12192">
            <a:solidFill>
              <a:srgbClr val="FFA2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58012" y="1001255"/>
            <a:ext cx="873251" cy="760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90016" y="1033272"/>
            <a:ext cx="758952" cy="646176"/>
          </a:xfrm>
          <a:custGeom>
            <a:avLst/>
            <a:gdLst/>
            <a:ahLst/>
            <a:cxnLst/>
            <a:rect l="l" t="t" r="r" b="b"/>
            <a:pathLst>
              <a:path w="758952" h="646176">
                <a:moveTo>
                  <a:pt x="0" y="646176"/>
                </a:moveTo>
                <a:lnTo>
                  <a:pt x="758952" y="646176"/>
                </a:lnTo>
                <a:lnTo>
                  <a:pt x="758952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90016" y="1033272"/>
            <a:ext cx="758952" cy="646176"/>
          </a:xfrm>
          <a:custGeom>
            <a:avLst/>
            <a:gdLst/>
            <a:ahLst/>
            <a:cxnLst/>
            <a:rect l="l" t="t" r="r" b="b"/>
            <a:pathLst>
              <a:path w="758952" h="646176">
                <a:moveTo>
                  <a:pt x="0" y="646176"/>
                </a:moveTo>
                <a:lnTo>
                  <a:pt x="758952" y="646176"/>
                </a:lnTo>
                <a:lnTo>
                  <a:pt x="758952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ln w="12192">
            <a:solidFill>
              <a:srgbClr val="FF66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33928" y="3779481"/>
            <a:ext cx="4146804" cy="3352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28873" y="3974947"/>
            <a:ext cx="3576828" cy="35768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757286" y="1719254"/>
            <a:ext cx="3188081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b="1" spc="-85" dirty="0">
                <a:solidFill>
                  <a:srgbClr val="FF6600"/>
                </a:solidFill>
                <a:latin typeface="Arial"/>
                <a:cs typeface="Arial"/>
              </a:rPr>
              <a:t>E L E M E N T O S  B Á S I C O 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76045" y="1957736"/>
            <a:ext cx="3724448" cy="296436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39873">
              <a:lnSpc>
                <a:spcPts val="2555"/>
              </a:lnSpc>
            </a:pPr>
            <a:r>
              <a:rPr sz="2400" spc="0" dirty="0">
                <a:solidFill>
                  <a:srgbClr val="FFFFFF"/>
                </a:solidFill>
                <a:latin typeface="Arial"/>
                <a:cs typeface="Arial"/>
              </a:rPr>
              <a:t>¿Cómo </a:t>
            </a:r>
            <a:r>
              <a:rPr sz="2400" b="1" i="1" spc="0" dirty="0">
                <a:solidFill>
                  <a:srgbClr val="FF6600"/>
                </a:solidFill>
                <a:latin typeface="Arial"/>
                <a:cs typeface="Arial"/>
              </a:rPr>
              <a:t>convergen </a:t>
            </a:r>
            <a:r>
              <a:rPr sz="2400" spc="0" dirty="0">
                <a:solidFill>
                  <a:srgbClr val="FFFFFF"/>
                </a:solidFill>
                <a:latin typeface="Arial"/>
                <a:cs typeface="Arial"/>
              </a:rPr>
              <a:t>las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590"/>
              </a:lnSpc>
              <a:spcBef>
                <a:spcPts val="11"/>
              </a:spcBef>
            </a:pPr>
            <a:r>
              <a:rPr sz="2400" spc="0" dirty="0">
                <a:solidFill>
                  <a:srgbClr val="FFFFFF"/>
                </a:solidFill>
                <a:latin typeface="Arial"/>
                <a:cs typeface="Arial"/>
              </a:rPr>
              <a:t>Leyes de Protección de Datos en Posesión de los Particulares </a:t>
            </a:r>
            <a:r>
              <a:rPr sz="2400" b="1" i="1" spc="0" dirty="0">
                <a:solidFill>
                  <a:srgbClr val="FF6600"/>
                </a:solidFill>
                <a:latin typeface="Arial"/>
                <a:cs typeface="Arial"/>
              </a:rPr>
              <a:t>(LFPDPP) </a:t>
            </a:r>
            <a:r>
              <a:rPr sz="2400" spc="0" dirty="0">
                <a:solidFill>
                  <a:srgbClr val="FFFFFF"/>
                </a:solidFill>
                <a:latin typeface="Arial"/>
                <a:cs typeface="Arial"/>
              </a:rPr>
              <a:t>y la</a:t>
            </a:r>
            <a:endParaRPr sz="2400">
              <a:latin typeface="Arial"/>
              <a:cs typeface="Arial"/>
            </a:endParaRPr>
          </a:p>
          <a:p>
            <a:pPr marL="12700" marR="39873">
              <a:lnSpc>
                <a:spcPts val="2585"/>
              </a:lnSpc>
            </a:pPr>
            <a:r>
              <a:rPr sz="2400" spc="0" dirty="0">
                <a:solidFill>
                  <a:srgbClr val="FFFFFF"/>
                </a:solidFill>
                <a:latin typeface="Arial"/>
                <a:cs typeface="Arial"/>
              </a:rPr>
              <a:t>Ley Federal para la</a:t>
            </a:r>
            <a:endParaRPr sz="2400">
              <a:latin typeface="Arial"/>
              <a:cs typeface="Arial"/>
            </a:endParaRPr>
          </a:p>
          <a:p>
            <a:pPr marL="12700" marR="17119">
              <a:lnSpc>
                <a:spcPts val="2590"/>
              </a:lnSpc>
              <a:spcBef>
                <a:spcPts val="1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Prevenc</a:t>
            </a:r>
            <a:r>
              <a:rPr sz="2400" spc="-9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>
                <a:solidFill>
                  <a:srgbClr val="FFFFFF"/>
                </a:solidFill>
                <a:latin typeface="Arial"/>
                <a:cs typeface="Arial"/>
              </a:rPr>
              <a:t>ón</a:t>
            </a:r>
            <a:r>
              <a:rPr sz="2400" spc="2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400" spc="4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400" spc="-4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>
                <a:solidFill>
                  <a:srgbClr val="FFFFFF"/>
                </a:solidFill>
                <a:latin typeface="Arial"/>
                <a:cs typeface="Arial"/>
              </a:rPr>
              <a:t>tificaci</a:t>
            </a:r>
            <a:r>
              <a:rPr sz="2400" spc="-9" dirty="0">
                <a:solidFill>
                  <a:srgbClr val="FFFFFF"/>
                </a:solidFill>
                <a:latin typeface="Arial"/>
                <a:cs typeface="Arial"/>
              </a:rPr>
              <a:t>ó</a:t>
            </a:r>
            <a:r>
              <a:rPr sz="2400" spc="0" dirty="0">
                <a:solidFill>
                  <a:srgbClr val="FFFFFF"/>
                </a:solidFill>
                <a:latin typeface="Arial"/>
                <a:cs typeface="Arial"/>
              </a:rPr>
              <a:t>n de Operacion</a:t>
            </a:r>
            <a:r>
              <a:rPr sz="2400" spc="-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12700" marR="39873">
              <a:lnSpc>
                <a:spcPts val="2585"/>
              </a:lnSpc>
            </a:pPr>
            <a:r>
              <a:rPr sz="2400" spc="0" dirty="0">
                <a:solidFill>
                  <a:srgbClr val="FFFFFF"/>
                </a:solidFill>
                <a:latin typeface="Arial"/>
                <a:cs typeface="Arial"/>
              </a:rPr>
              <a:t>Recursos de</a:t>
            </a:r>
            <a:endParaRPr sz="2400">
              <a:latin typeface="Arial"/>
              <a:cs typeface="Arial"/>
            </a:endParaRPr>
          </a:p>
          <a:p>
            <a:pPr marL="12700" marR="39873">
              <a:lnSpc>
                <a:spcPts val="2590"/>
              </a:lnSpc>
              <a:spcBef>
                <a:spcPts val="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Ilícita </a:t>
            </a:r>
            <a:r>
              <a:rPr sz="2400" b="1" i="1" dirty="0">
                <a:solidFill>
                  <a:srgbClr val="FF6600"/>
                </a:solidFill>
                <a:latin typeface="Arial"/>
                <a:cs typeface="Arial"/>
              </a:rPr>
              <a:t>(LFP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95999" y="2326934"/>
            <a:ext cx="111522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2510" y="2326934"/>
            <a:ext cx="4251656" cy="3405022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3" dirty="0">
                <a:solidFill>
                  <a:srgbClr val="FFFFFF"/>
                </a:solidFill>
                <a:latin typeface="Arial"/>
                <a:cs typeface="Arial"/>
              </a:rPr>
              <a:t>Deben diseñarse e implementarse desde el Gobierno</a:t>
            </a:r>
            <a:endParaRPr sz="1400">
              <a:latin typeface="Arial"/>
              <a:cs typeface="Arial"/>
            </a:endParaRPr>
          </a:p>
          <a:p>
            <a:pPr marL="12700" marR="26746">
              <a:lnSpc>
                <a:spcPct val="95825"/>
              </a:lnSpc>
              <a:spcBef>
                <a:spcPts val="833"/>
              </a:spcBef>
            </a:pPr>
            <a:r>
              <a:rPr sz="1400" spc="-1" dirty="0">
                <a:solidFill>
                  <a:srgbClr val="FFFFFF"/>
                </a:solidFill>
                <a:latin typeface="Arial"/>
                <a:cs typeface="Arial"/>
              </a:rPr>
              <a:t>Corporativo,</a:t>
            </a:r>
            <a:endParaRPr sz="1400">
              <a:latin typeface="Arial"/>
              <a:cs typeface="Arial"/>
            </a:endParaRPr>
          </a:p>
          <a:p>
            <a:pPr marL="12700" marR="2086898">
              <a:lnSpc>
                <a:spcPts val="1609"/>
              </a:lnSpc>
              <a:spcBef>
                <a:spcPts val="912"/>
              </a:spcBef>
            </a:pPr>
            <a:r>
              <a:rPr sz="1400" spc="-1" dirty="0">
                <a:solidFill>
                  <a:srgbClr val="FFFFFF"/>
                </a:solidFill>
                <a:latin typeface="Arial"/>
                <a:cs typeface="Arial"/>
              </a:rPr>
              <a:t>Diagnóstico de Riesgos, </a:t>
            </a:r>
            <a:endParaRPr sz="1400">
              <a:latin typeface="Arial"/>
              <a:cs typeface="Arial"/>
            </a:endParaRPr>
          </a:p>
          <a:p>
            <a:pPr marL="12700" marR="2086898">
              <a:lnSpc>
                <a:spcPts val="1609"/>
              </a:lnSpc>
              <a:spcBef>
                <a:spcPts val="909"/>
              </a:spcBef>
            </a:pPr>
            <a:r>
              <a:rPr sz="1400" spc="-1" dirty="0">
                <a:solidFill>
                  <a:srgbClr val="FFFFFF"/>
                </a:solidFill>
                <a:latin typeface="Arial"/>
                <a:cs typeface="Arial"/>
              </a:rPr>
              <a:t>Elaborar matriz de riesgos,</a:t>
            </a:r>
            <a:endParaRPr sz="1400">
              <a:latin typeface="Arial"/>
              <a:cs typeface="Arial"/>
            </a:endParaRPr>
          </a:p>
          <a:p>
            <a:pPr marL="567237" marR="666378" indent="-554537">
              <a:lnSpc>
                <a:spcPts val="1609"/>
              </a:lnSpc>
              <a:spcBef>
                <a:spcPts val="934"/>
              </a:spcBef>
            </a:pPr>
            <a:r>
              <a:rPr sz="1400" spc="-2" dirty="0">
                <a:solidFill>
                  <a:srgbClr val="FFFFFF"/>
                </a:solidFill>
                <a:latin typeface="Arial"/>
                <a:cs typeface="Arial"/>
              </a:rPr>
              <a:t>Establecer Políticas y Procedimientos claros, </a:t>
            </a:r>
            <a:endParaRPr sz="1400">
              <a:latin typeface="Arial"/>
              <a:cs typeface="Arial"/>
            </a:endParaRPr>
          </a:p>
          <a:p>
            <a:pPr marL="567237" marR="666378">
              <a:lnSpc>
                <a:spcPts val="1609"/>
              </a:lnSpc>
              <a:spcBef>
                <a:spcPts val="909"/>
              </a:spcBef>
            </a:pPr>
            <a:r>
              <a:rPr sz="1400" spc="0" dirty="0">
                <a:solidFill>
                  <a:srgbClr val="FFFFFF"/>
                </a:solidFill>
                <a:latin typeface="Arial"/>
                <a:cs typeface="Arial"/>
              </a:rPr>
              <a:t>tación,</a:t>
            </a:r>
            <a:endParaRPr sz="1400">
              <a:latin typeface="Arial"/>
              <a:cs typeface="Arial"/>
            </a:endParaRPr>
          </a:p>
          <a:p>
            <a:pPr marL="644980" marR="26746">
              <a:lnSpc>
                <a:spcPct val="95825"/>
              </a:lnSpc>
              <a:spcBef>
                <a:spcPts val="939"/>
              </a:spcBef>
            </a:pPr>
            <a:r>
              <a:rPr sz="1400" spc="-1" dirty="0">
                <a:solidFill>
                  <a:srgbClr val="FFFFFF"/>
                </a:solidFill>
                <a:latin typeface="Arial"/>
                <a:cs typeface="Arial"/>
              </a:rPr>
              <a:t>ión y mejora continua,</a:t>
            </a:r>
            <a:endParaRPr sz="1400">
              <a:latin typeface="Arial"/>
              <a:cs typeface="Arial"/>
            </a:endParaRPr>
          </a:p>
          <a:p>
            <a:pPr marL="897999" marR="155347" indent="-373198">
              <a:lnSpc>
                <a:spcPts val="1609"/>
              </a:lnSpc>
              <a:spcBef>
                <a:spcPts val="910"/>
              </a:spcBef>
            </a:pPr>
            <a:r>
              <a:rPr sz="1400" spc="-2" dirty="0">
                <a:solidFill>
                  <a:srgbClr val="FFFFFF"/>
                </a:solidFill>
                <a:latin typeface="Arial"/>
                <a:cs typeface="Arial"/>
              </a:rPr>
              <a:t>de denuncias indispensable para el reporteo, </a:t>
            </a:r>
            <a:endParaRPr sz="1400">
              <a:latin typeface="Arial"/>
              <a:cs typeface="Arial"/>
            </a:endParaRPr>
          </a:p>
          <a:p>
            <a:pPr marL="897999" marR="155347">
              <a:lnSpc>
                <a:spcPts val="1609"/>
              </a:lnSpc>
              <a:spcBef>
                <a:spcPts val="909"/>
              </a:spcBef>
            </a:pPr>
            <a:r>
              <a:rPr sz="1400" spc="1" dirty="0">
                <a:solidFill>
                  <a:srgbClr val="FFFFFF"/>
                </a:solidFill>
                <a:latin typeface="Arial"/>
                <a:cs typeface="Arial"/>
              </a:rPr>
              <a:t>control</a:t>
            </a:r>
            <a:endParaRPr sz="1400">
              <a:latin typeface="Arial"/>
              <a:cs typeface="Arial"/>
            </a:endParaRPr>
          </a:p>
          <a:p>
            <a:pPr marL="628040" marR="26746">
              <a:lnSpc>
                <a:spcPct val="95825"/>
              </a:lnSpc>
              <a:spcBef>
                <a:spcPts val="934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  <a:p>
            <a:pPr marL="756066" marR="26746">
              <a:lnSpc>
                <a:spcPct val="95825"/>
              </a:lnSpc>
              <a:spcBef>
                <a:spcPts val="912"/>
              </a:spcBef>
            </a:pPr>
            <a:r>
              <a:rPr sz="1400" spc="-3" dirty="0">
                <a:solidFill>
                  <a:srgbClr val="FFFFFF"/>
                </a:solidFill>
                <a:latin typeface="Arial"/>
                <a:cs typeface="Arial"/>
              </a:rPr>
              <a:t>ión de un responsable de cumplimiento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95999" y="2967268"/>
            <a:ext cx="111522" cy="84378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33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10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548" y="737615"/>
            <a:ext cx="315467" cy="646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333500" y="737615"/>
            <a:ext cx="315468" cy="2956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74548" y="1033272"/>
            <a:ext cx="315467" cy="3505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90016" y="1033272"/>
            <a:ext cx="443484" cy="3505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333500" y="1033272"/>
            <a:ext cx="315468" cy="3505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 txBox="1"/>
          <p:nvPr/>
        </p:nvSpPr>
        <p:spPr>
          <a:xfrm>
            <a:off x="2325624" y="4634483"/>
            <a:ext cx="812088" cy="982980"/>
          </a:xfrm>
          <a:prstGeom prst="rect">
            <a:avLst/>
          </a:prstGeom>
        </p:spPr>
        <p:txBody>
          <a:bodyPr wrap="square" lIns="0" tIns="1729" rIns="0" bIns="0" rtlCol="0">
            <a:noAutofit/>
          </a:bodyPr>
          <a:lstStyle/>
          <a:p>
            <a:pPr>
              <a:lnSpc>
                <a:spcPts val="500"/>
              </a:lnSpc>
            </a:pPr>
            <a:endParaRPr sz="500"/>
          </a:p>
          <a:p>
            <a:pPr algn="r">
              <a:lnSpc>
                <a:spcPct val="95825"/>
              </a:lnSpc>
              <a:spcBef>
                <a:spcPts val="2000"/>
              </a:spcBef>
            </a:pPr>
            <a:r>
              <a:rPr sz="1800" dirty="0">
                <a:solidFill>
                  <a:srgbClr val="00334E"/>
                </a:solidFill>
                <a:latin typeface="Arial"/>
                <a:cs typeface="Arial"/>
              </a:rPr>
              <a:t>Li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0" y="0"/>
            <a:ext cx="12192000" cy="6857998"/>
          </a:xfrm>
          <a:custGeom>
            <a:avLst/>
            <a:gdLst/>
            <a:ahLst/>
            <a:cxnLst/>
            <a:rect l="l" t="t" r="r" b="b"/>
            <a:pathLst>
              <a:path w="12192000" h="6857998">
                <a:moveTo>
                  <a:pt x="12192000" y="6857998"/>
                </a:moveTo>
                <a:lnTo>
                  <a:pt x="12192000" y="0"/>
                </a:lnTo>
                <a:lnTo>
                  <a:pt x="0" y="0"/>
                </a:lnTo>
                <a:lnTo>
                  <a:pt x="0" y="6857998"/>
                </a:lnTo>
                <a:lnTo>
                  <a:pt x="12192000" y="6857998"/>
                </a:lnTo>
                <a:close/>
              </a:path>
            </a:pathLst>
          </a:custGeom>
          <a:solidFill>
            <a:srgbClr val="0033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503664" y="6120384"/>
            <a:ext cx="2488692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06624" y="4526280"/>
            <a:ext cx="9061704" cy="12557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38628" y="4558283"/>
            <a:ext cx="8947404" cy="1141476"/>
          </a:xfrm>
          <a:custGeom>
            <a:avLst/>
            <a:gdLst/>
            <a:ahLst/>
            <a:cxnLst/>
            <a:rect l="l" t="t" r="r" b="b"/>
            <a:pathLst>
              <a:path w="8947404" h="1141476">
                <a:moveTo>
                  <a:pt x="0" y="190246"/>
                </a:moveTo>
                <a:lnTo>
                  <a:pt x="0" y="951230"/>
                </a:lnTo>
                <a:lnTo>
                  <a:pt x="630" y="966832"/>
                </a:lnTo>
                <a:lnTo>
                  <a:pt x="9702" y="1011361"/>
                </a:lnTo>
                <a:lnTo>
                  <a:pt x="28513" y="1051442"/>
                </a:lnTo>
                <a:lnTo>
                  <a:pt x="55737" y="1085753"/>
                </a:lnTo>
                <a:lnTo>
                  <a:pt x="90050" y="1112972"/>
                </a:lnTo>
                <a:lnTo>
                  <a:pt x="130129" y="1131776"/>
                </a:lnTo>
                <a:lnTo>
                  <a:pt x="174648" y="1140845"/>
                </a:lnTo>
                <a:lnTo>
                  <a:pt x="190246" y="1141476"/>
                </a:lnTo>
                <a:lnTo>
                  <a:pt x="8757158" y="1141476"/>
                </a:lnTo>
                <a:lnTo>
                  <a:pt x="8802862" y="1135946"/>
                </a:lnTo>
                <a:lnTo>
                  <a:pt x="8844568" y="1120240"/>
                </a:lnTo>
                <a:lnTo>
                  <a:pt x="8880951" y="1095679"/>
                </a:lnTo>
                <a:lnTo>
                  <a:pt x="8910685" y="1063585"/>
                </a:lnTo>
                <a:lnTo>
                  <a:pt x="8932447" y="1025281"/>
                </a:lnTo>
                <a:lnTo>
                  <a:pt x="8944912" y="982088"/>
                </a:lnTo>
                <a:lnTo>
                  <a:pt x="8947404" y="951230"/>
                </a:lnTo>
                <a:lnTo>
                  <a:pt x="8947404" y="190246"/>
                </a:lnTo>
                <a:lnTo>
                  <a:pt x="8941872" y="144541"/>
                </a:lnTo>
                <a:lnTo>
                  <a:pt x="8926161" y="102835"/>
                </a:lnTo>
                <a:lnTo>
                  <a:pt x="8901594" y="66452"/>
                </a:lnTo>
                <a:lnTo>
                  <a:pt x="8869497" y="36718"/>
                </a:lnTo>
                <a:lnTo>
                  <a:pt x="8831193" y="14956"/>
                </a:lnTo>
                <a:lnTo>
                  <a:pt x="8788006" y="2491"/>
                </a:lnTo>
                <a:lnTo>
                  <a:pt x="8757158" y="0"/>
                </a:lnTo>
                <a:lnTo>
                  <a:pt x="190246" y="0"/>
                </a:lnTo>
                <a:lnTo>
                  <a:pt x="144541" y="5531"/>
                </a:lnTo>
                <a:lnTo>
                  <a:pt x="102835" y="21242"/>
                </a:lnTo>
                <a:lnTo>
                  <a:pt x="66452" y="45809"/>
                </a:lnTo>
                <a:lnTo>
                  <a:pt x="36718" y="77906"/>
                </a:lnTo>
                <a:lnTo>
                  <a:pt x="14956" y="116210"/>
                </a:lnTo>
                <a:lnTo>
                  <a:pt x="2491" y="159397"/>
                </a:lnTo>
                <a:lnTo>
                  <a:pt x="0" y="1902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38628" y="4558283"/>
            <a:ext cx="8947404" cy="1141476"/>
          </a:xfrm>
          <a:custGeom>
            <a:avLst/>
            <a:gdLst/>
            <a:ahLst/>
            <a:cxnLst/>
            <a:rect l="l" t="t" r="r" b="b"/>
            <a:pathLst>
              <a:path w="8947404" h="1141476">
                <a:moveTo>
                  <a:pt x="0" y="190246"/>
                </a:moveTo>
                <a:lnTo>
                  <a:pt x="5531" y="144541"/>
                </a:lnTo>
                <a:lnTo>
                  <a:pt x="21242" y="102835"/>
                </a:lnTo>
                <a:lnTo>
                  <a:pt x="45809" y="66452"/>
                </a:lnTo>
                <a:lnTo>
                  <a:pt x="77906" y="36718"/>
                </a:lnTo>
                <a:lnTo>
                  <a:pt x="116210" y="14956"/>
                </a:lnTo>
                <a:lnTo>
                  <a:pt x="159397" y="2491"/>
                </a:lnTo>
                <a:lnTo>
                  <a:pt x="190246" y="0"/>
                </a:lnTo>
                <a:lnTo>
                  <a:pt x="8757158" y="0"/>
                </a:lnTo>
                <a:lnTo>
                  <a:pt x="8802862" y="5531"/>
                </a:lnTo>
                <a:lnTo>
                  <a:pt x="8844568" y="21242"/>
                </a:lnTo>
                <a:lnTo>
                  <a:pt x="8880951" y="45809"/>
                </a:lnTo>
                <a:lnTo>
                  <a:pt x="8910685" y="77906"/>
                </a:lnTo>
                <a:lnTo>
                  <a:pt x="8932447" y="116210"/>
                </a:lnTo>
                <a:lnTo>
                  <a:pt x="8944912" y="159397"/>
                </a:lnTo>
                <a:lnTo>
                  <a:pt x="8947404" y="190246"/>
                </a:lnTo>
                <a:lnTo>
                  <a:pt x="8947404" y="951230"/>
                </a:lnTo>
                <a:lnTo>
                  <a:pt x="8941872" y="996947"/>
                </a:lnTo>
                <a:lnTo>
                  <a:pt x="8926161" y="1038657"/>
                </a:lnTo>
                <a:lnTo>
                  <a:pt x="8901594" y="1075038"/>
                </a:lnTo>
                <a:lnTo>
                  <a:pt x="8869497" y="1104768"/>
                </a:lnTo>
                <a:lnTo>
                  <a:pt x="8831193" y="1126525"/>
                </a:lnTo>
                <a:lnTo>
                  <a:pt x="8788006" y="1138985"/>
                </a:lnTo>
                <a:lnTo>
                  <a:pt x="8757158" y="1141476"/>
                </a:lnTo>
                <a:lnTo>
                  <a:pt x="190246" y="1141476"/>
                </a:lnTo>
                <a:lnTo>
                  <a:pt x="144541" y="1135946"/>
                </a:lnTo>
                <a:lnTo>
                  <a:pt x="102835" y="1120240"/>
                </a:lnTo>
                <a:lnTo>
                  <a:pt x="66452" y="1095679"/>
                </a:lnTo>
                <a:lnTo>
                  <a:pt x="36718" y="1063585"/>
                </a:lnTo>
                <a:lnTo>
                  <a:pt x="14956" y="1025281"/>
                </a:lnTo>
                <a:lnTo>
                  <a:pt x="2491" y="982088"/>
                </a:lnTo>
                <a:lnTo>
                  <a:pt x="0" y="951230"/>
                </a:lnTo>
                <a:lnTo>
                  <a:pt x="0" y="190246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325624" y="4634483"/>
            <a:ext cx="720826" cy="9829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357628" y="4672583"/>
            <a:ext cx="601980" cy="858012"/>
          </a:xfrm>
          <a:custGeom>
            <a:avLst/>
            <a:gdLst/>
            <a:ahLst/>
            <a:cxnLst/>
            <a:rect l="l" t="t" r="r" b="b"/>
            <a:pathLst>
              <a:path w="601980" h="858012">
                <a:moveTo>
                  <a:pt x="0" y="0"/>
                </a:moveTo>
                <a:lnTo>
                  <a:pt x="0" y="858012"/>
                </a:lnTo>
                <a:lnTo>
                  <a:pt x="601980" y="429006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357628" y="4672583"/>
            <a:ext cx="601980" cy="858012"/>
          </a:xfrm>
          <a:custGeom>
            <a:avLst/>
            <a:gdLst/>
            <a:ahLst/>
            <a:cxnLst/>
            <a:rect l="l" t="t" r="r" b="b"/>
            <a:pathLst>
              <a:path w="601980" h="858012">
                <a:moveTo>
                  <a:pt x="0" y="0"/>
                </a:moveTo>
                <a:lnTo>
                  <a:pt x="601980" y="429006"/>
                </a:lnTo>
                <a:lnTo>
                  <a:pt x="0" y="858012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FF66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06624" y="3232404"/>
            <a:ext cx="9061704" cy="12557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738628" y="3264408"/>
            <a:ext cx="8947404" cy="1141475"/>
          </a:xfrm>
          <a:custGeom>
            <a:avLst/>
            <a:gdLst/>
            <a:ahLst/>
            <a:cxnLst/>
            <a:rect l="l" t="t" r="r" b="b"/>
            <a:pathLst>
              <a:path w="8947404" h="1141475">
                <a:moveTo>
                  <a:pt x="0" y="190245"/>
                </a:moveTo>
                <a:lnTo>
                  <a:pt x="0" y="951229"/>
                </a:lnTo>
                <a:lnTo>
                  <a:pt x="630" y="966827"/>
                </a:lnTo>
                <a:lnTo>
                  <a:pt x="9702" y="1011346"/>
                </a:lnTo>
                <a:lnTo>
                  <a:pt x="28513" y="1051425"/>
                </a:lnTo>
                <a:lnTo>
                  <a:pt x="55737" y="1085738"/>
                </a:lnTo>
                <a:lnTo>
                  <a:pt x="90050" y="1112962"/>
                </a:lnTo>
                <a:lnTo>
                  <a:pt x="130129" y="1131773"/>
                </a:lnTo>
                <a:lnTo>
                  <a:pt x="174648" y="1140845"/>
                </a:lnTo>
                <a:lnTo>
                  <a:pt x="190246" y="1141475"/>
                </a:lnTo>
                <a:lnTo>
                  <a:pt x="8757158" y="1141475"/>
                </a:lnTo>
                <a:lnTo>
                  <a:pt x="8802862" y="1135944"/>
                </a:lnTo>
                <a:lnTo>
                  <a:pt x="8844568" y="1120233"/>
                </a:lnTo>
                <a:lnTo>
                  <a:pt x="8880951" y="1095666"/>
                </a:lnTo>
                <a:lnTo>
                  <a:pt x="8910685" y="1063569"/>
                </a:lnTo>
                <a:lnTo>
                  <a:pt x="8932447" y="1025265"/>
                </a:lnTo>
                <a:lnTo>
                  <a:pt x="8944912" y="982078"/>
                </a:lnTo>
                <a:lnTo>
                  <a:pt x="8947404" y="951229"/>
                </a:lnTo>
                <a:lnTo>
                  <a:pt x="8947404" y="190245"/>
                </a:lnTo>
                <a:lnTo>
                  <a:pt x="8941872" y="144541"/>
                </a:lnTo>
                <a:lnTo>
                  <a:pt x="8926161" y="102835"/>
                </a:lnTo>
                <a:lnTo>
                  <a:pt x="8901594" y="66452"/>
                </a:lnTo>
                <a:lnTo>
                  <a:pt x="8869497" y="36718"/>
                </a:lnTo>
                <a:lnTo>
                  <a:pt x="8831193" y="14956"/>
                </a:lnTo>
                <a:lnTo>
                  <a:pt x="8788006" y="2491"/>
                </a:lnTo>
                <a:lnTo>
                  <a:pt x="8757158" y="0"/>
                </a:lnTo>
                <a:lnTo>
                  <a:pt x="190246" y="0"/>
                </a:lnTo>
                <a:lnTo>
                  <a:pt x="144541" y="5531"/>
                </a:lnTo>
                <a:lnTo>
                  <a:pt x="102835" y="21242"/>
                </a:lnTo>
                <a:lnTo>
                  <a:pt x="66452" y="45809"/>
                </a:lnTo>
                <a:lnTo>
                  <a:pt x="36718" y="77906"/>
                </a:lnTo>
                <a:lnTo>
                  <a:pt x="14956" y="116210"/>
                </a:lnTo>
                <a:lnTo>
                  <a:pt x="2491" y="159397"/>
                </a:lnTo>
                <a:lnTo>
                  <a:pt x="0" y="1902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38628" y="3264408"/>
            <a:ext cx="8947404" cy="1141475"/>
          </a:xfrm>
          <a:custGeom>
            <a:avLst/>
            <a:gdLst/>
            <a:ahLst/>
            <a:cxnLst/>
            <a:rect l="l" t="t" r="r" b="b"/>
            <a:pathLst>
              <a:path w="8947404" h="1141475">
                <a:moveTo>
                  <a:pt x="0" y="190245"/>
                </a:moveTo>
                <a:lnTo>
                  <a:pt x="5531" y="144541"/>
                </a:lnTo>
                <a:lnTo>
                  <a:pt x="21242" y="102835"/>
                </a:lnTo>
                <a:lnTo>
                  <a:pt x="45809" y="66452"/>
                </a:lnTo>
                <a:lnTo>
                  <a:pt x="77906" y="36718"/>
                </a:lnTo>
                <a:lnTo>
                  <a:pt x="116210" y="14956"/>
                </a:lnTo>
                <a:lnTo>
                  <a:pt x="159397" y="2491"/>
                </a:lnTo>
                <a:lnTo>
                  <a:pt x="190246" y="0"/>
                </a:lnTo>
                <a:lnTo>
                  <a:pt x="8757158" y="0"/>
                </a:lnTo>
                <a:lnTo>
                  <a:pt x="8802862" y="5531"/>
                </a:lnTo>
                <a:lnTo>
                  <a:pt x="8844568" y="21242"/>
                </a:lnTo>
                <a:lnTo>
                  <a:pt x="8880951" y="45809"/>
                </a:lnTo>
                <a:lnTo>
                  <a:pt x="8910685" y="77906"/>
                </a:lnTo>
                <a:lnTo>
                  <a:pt x="8932447" y="116210"/>
                </a:lnTo>
                <a:lnTo>
                  <a:pt x="8944912" y="159397"/>
                </a:lnTo>
                <a:lnTo>
                  <a:pt x="8947404" y="190245"/>
                </a:lnTo>
                <a:lnTo>
                  <a:pt x="8947404" y="951229"/>
                </a:lnTo>
                <a:lnTo>
                  <a:pt x="8941872" y="996934"/>
                </a:lnTo>
                <a:lnTo>
                  <a:pt x="8926161" y="1038640"/>
                </a:lnTo>
                <a:lnTo>
                  <a:pt x="8901594" y="1075023"/>
                </a:lnTo>
                <a:lnTo>
                  <a:pt x="8869497" y="1104757"/>
                </a:lnTo>
                <a:lnTo>
                  <a:pt x="8831193" y="1126519"/>
                </a:lnTo>
                <a:lnTo>
                  <a:pt x="8788006" y="1138984"/>
                </a:lnTo>
                <a:lnTo>
                  <a:pt x="8757158" y="1141475"/>
                </a:lnTo>
                <a:lnTo>
                  <a:pt x="190246" y="1141475"/>
                </a:lnTo>
                <a:lnTo>
                  <a:pt x="144541" y="1135944"/>
                </a:lnTo>
                <a:lnTo>
                  <a:pt x="102835" y="1120233"/>
                </a:lnTo>
                <a:lnTo>
                  <a:pt x="66452" y="1095666"/>
                </a:lnTo>
                <a:lnTo>
                  <a:pt x="36718" y="1063569"/>
                </a:lnTo>
                <a:lnTo>
                  <a:pt x="14956" y="1025265"/>
                </a:lnTo>
                <a:lnTo>
                  <a:pt x="2491" y="982078"/>
                </a:lnTo>
                <a:lnTo>
                  <a:pt x="0" y="951229"/>
                </a:lnTo>
                <a:lnTo>
                  <a:pt x="0" y="190245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25624" y="3381743"/>
            <a:ext cx="720826" cy="9814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57628" y="3419855"/>
            <a:ext cx="601980" cy="856488"/>
          </a:xfrm>
          <a:custGeom>
            <a:avLst/>
            <a:gdLst/>
            <a:ahLst/>
            <a:cxnLst/>
            <a:rect l="l" t="t" r="r" b="b"/>
            <a:pathLst>
              <a:path w="601980" h="856488">
                <a:moveTo>
                  <a:pt x="0" y="0"/>
                </a:moveTo>
                <a:lnTo>
                  <a:pt x="0" y="856488"/>
                </a:lnTo>
                <a:lnTo>
                  <a:pt x="601980" y="428244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57628" y="3419855"/>
            <a:ext cx="601980" cy="856488"/>
          </a:xfrm>
          <a:custGeom>
            <a:avLst/>
            <a:gdLst/>
            <a:ahLst/>
            <a:cxnLst/>
            <a:rect l="l" t="t" r="r" b="b"/>
            <a:pathLst>
              <a:path w="601980" h="856488">
                <a:moveTo>
                  <a:pt x="0" y="0"/>
                </a:moveTo>
                <a:lnTo>
                  <a:pt x="601980" y="428244"/>
                </a:lnTo>
                <a:lnTo>
                  <a:pt x="0" y="856488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FF66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06624" y="1937003"/>
            <a:ext cx="9061704" cy="1257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38628" y="1969008"/>
            <a:ext cx="8947404" cy="1143000"/>
          </a:xfrm>
          <a:custGeom>
            <a:avLst/>
            <a:gdLst/>
            <a:ahLst/>
            <a:cxnLst/>
            <a:rect l="l" t="t" r="r" b="b"/>
            <a:pathLst>
              <a:path w="8947404" h="1143000">
                <a:moveTo>
                  <a:pt x="0" y="190500"/>
                </a:moveTo>
                <a:lnTo>
                  <a:pt x="0" y="952500"/>
                </a:lnTo>
                <a:lnTo>
                  <a:pt x="631" y="968116"/>
                </a:lnTo>
                <a:lnTo>
                  <a:pt x="9717" y="1012691"/>
                </a:lnTo>
                <a:lnTo>
                  <a:pt x="28554" y="1052823"/>
                </a:lnTo>
                <a:lnTo>
                  <a:pt x="55816" y="1087183"/>
                </a:lnTo>
                <a:lnTo>
                  <a:pt x="90176" y="1114445"/>
                </a:lnTo>
                <a:lnTo>
                  <a:pt x="130308" y="1133282"/>
                </a:lnTo>
                <a:lnTo>
                  <a:pt x="174883" y="1142368"/>
                </a:lnTo>
                <a:lnTo>
                  <a:pt x="190500" y="1143000"/>
                </a:lnTo>
                <a:lnTo>
                  <a:pt x="8756904" y="1143000"/>
                </a:lnTo>
                <a:lnTo>
                  <a:pt x="8802665" y="1137460"/>
                </a:lnTo>
                <a:lnTo>
                  <a:pt x="8844425" y="1121726"/>
                </a:lnTo>
                <a:lnTo>
                  <a:pt x="8880857" y="1097125"/>
                </a:lnTo>
                <a:lnTo>
                  <a:pt x="8910632" y="1064983"/>
                </a:lnTo>
                <a:lnTo>
                  <a:pt x="8932425" y="1026628"/>
                </a:lnTo>
                <a:lnTo>
                  <a:pt x="8944909" y="983386"/>
                </a:lnTo>
                <a:lnTo>
                  <a:pt x="8947404" y="952500"/>
                </a:lnTo>
                <a:lnTo>
                  <a:pt x="8947404" y="190500"/>
                </a:lnTo>
                <a:lnTo>
                  <a:pt x="8941864" y="144738"/>
                </a:lnTo>
                <a:lnTo>
                  <a:pt x="8926130" y="102978"/>
                </a:lnTo>
                <a:lnTo>
                  <a:pt x="8901529" y="66546"/>
                </a:lnTo>
                <a:lnTo>
                  <a:pt x="8869387" y="36771"/>
                </a:lnTo>
                <a:lnTo>
                  <a:pt x="8831032" y="14978"/>
                </a:lnTo>
                <a:lnTo>
                  <a:pt x="8787790" y="2494"/>
                </a:lnTo>
                <a:lnTo>
                  <a:pt x="8756904" y="0"/>
                </a:lnTo>
                <a:lnTo>
                  <a:pt x="190500" y="0"/>
                </a:ln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38628" y="1969008"/>
            <a:ext cx="8947404" cy="1143000"/>
          </a:xfrm>
          <a:custGeom>
            <a:avLst/>
            <a:gdLst/>
            <a:ahLst/>
            <a:cxnLst/>
            <a:rect l="l" t="t" r="r" b="b"/>
            <a:pathLst>
              <a:path w="8947404" h="1143000">
                <a:moveTo>
                  <a:pt x="0" y="190500"/>
                </a:moveTo>
                <a:lnTo>
                  <a:pt x="5539" y="144738"/>
                </a:lnTo>
                <a:lnTo>
                  <a:pt x="21273" y="102978"/>
                </a:lnTo>
                <a:lnTo>
                  <a:pt x="45874" y="66546"/>
                </a:lnTo>
                <a:lnTo>
                  <a:pt x="78016" y="36771"/>
                </a:lnTo>
                <a:lnTo>
                  <a:pt x="116371" y="14978"/>
                </a:lnTo>
                <a:lnTo>
                  <a:pt x="159613" y="2494"/>
                </a:lnTo>
                <a:lnTo>
                  <a:pt x="190500" y="0"/>
                </a:lnTo>
                <a:lnTo>
                  <a:pt x="8756904" y="0"/>
                </a:lnTo>
                <a:lnTo>
                  <a:pt x="8802665" y="5539"/>
                </a:lnTo>
                <a:lnTo>
                  <a:pt x="8844425" y="21273"/>
                </a:lnTo>
                <a:lnTo>
                  <a:pt x="8880857" y="45874"/>
                </a:lnTo>
                <a:lnTo>
                  <a:pt x="8910632" y="78016"/>
                </a:lnTo>
                <a:lnTo>
                  <a:pt x="8932425" y="116371"/>
                </a:lnTo>
                <a:lnTo>
                  <a:pt x="8944909" y="159613"/>
                </a:lnTo>
                <a:lnTo>
                  <a:pt x="8947404" y="190500"/>
                </a:lnTo>
                <a:lnTo>
                  <a:pt x="8947404" y="952500"/>
                </a:lnTo>
                <a:lnTo>
                  <a:pt x="8941864" y="998261"/>
                </a:lnTo>
                <a:lnTo>
                  <a:pt x="8926130" y="1040021"/>
                </a:lnTo>
                <a:lnTo>
                  <a:pt x="8901529" y="1076453"/>
                </a:lnTo>
                <a:lnTo>
                  <a:pt x="8869387" y="1106228"/>
                </a:lnTo>
                <a:lnTo>
                  <a:pt x="8831032" y="1128021"/>
                </a:lnTo>
                <a:lnTo>
                  <a:pt x="8787790" y="1140505"/>
                </a:lnTo>
                <a:lnTo>
                  <a:pt x="8756904" y="1143000"/>
                </a:lnTo>
                <a:lnTo>
                  <a:pt x="190500" y="1143000"/>
                </a:lnTo>
                <a:lnTo>
                  <a:pt x="144738" y="1137460"/>
                </a:lnTo>
                <a:lnTo>
                  <a:pt x="102978" y="1121726"/>
                </a:lnTo>
                <a:lnTo>
                  <a:pt x="66546" y="1097125"/>
                </a:lnTo>
                <a:lnTo>
                  <a:pt x="36771" y="1064983"/>
                </a:lnTo>
                <a:lnTo>
                  <a:pt x="14978" y="1026628"/>
                </a:lnTo>
                <a:lnTo>
                  <a:pt x="2494" y="983386"/>
                </a:lnTo>
                <a:lnTo>
                  <a:pt x="0" y="952500"/>
                </a:lnTo>
                <a:lnTo>
                  <a:pt x="0" y="19050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5768" y="644651"/>
            <a:ext cx="9061704" cy="12557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47772" y="676655"/>
            <a:ext cx="8947404" cy="1141476"/>
          </a:xfrm>
          <a:custGeom>
            <a:avLst/>
            <a:gdLst/>
            <a:ahLst/>
            <a:cxnLst/>
            <a:rect l="l" t="t" r="r" b="b"/>
            <a:pathLst>
              <a:path w="8947404" h="1141476">
                <a:moveTo>
                  <a:pt x="0" y="190246"/>
                </a:moveTo>
                <a:lnTo>
                  <a:pt x="0" y="951230"/>
                </a:lnTo>
                <a:lnTo>
                  <a:pt x="630" y="966827"/>
                </a:lnTo>
                <a:lnTo>
                  <a:pt x="9702" y="1011346"/>
                </a:lnTo>
                <a:lnTo>
                  <a:pt x="28513" y="1051425"/>
                </a:lnTo>
                <a:lnTo>
                  <a:pt x="55737" y="1085738"/>
                </a:lnTo>
                <a:lnTo>
                  <a:pt x="90050" y="1112962"/>
                </a:lnTo>
                <a:lnTo>
                  <a:pt x="130129" y="1131773"/>
                </a:lnTo>
                <a:lnTo>
                  <a:pt x="174648" y="1140845"/>
                </a:lnTo>
                <a:lnTo>
                  <a:pt x="190245" y="1141476"/>
                </a:lnTo>
                <a:lnTo>
                  <a:pt x="8757158" y="1141476"/>
                </a:lnTo>
                <a:lnTo>
                  <a:pt x="8802862" y="1135944"/>
                </a:lnTo>
                <a:lnTo>
                  <a:pt x="8844568" y="1120233"/>
                </a:lnTo>
                <a:lnTo>
                  <a:pt x="8880951" y="1095666"/>
                </a:lnTo>
                <a:lnTo>
                  <a:pt x="8910685" y="1063569"/>
                </a:lnTo>
                <a:lnTo>
                  <a:pt x="8932447" y="1025265"/>
                </a:lnTo>
                <a:lnTo>
                  <a:pt x="8944912" y="982078"/>
                </a:lnTo>
                <a:lnTo>
                  <a:pt x="8947404" y="951230"/>
                </a:lnTo>
                <a:lnTo>
                  <a:pt x="8947404" y="190246"/>
                </a:lnTo>
                <a:lnTo>
                  <a:pt x="8941872" y="144541"/>
                </a:lnTo>
                <a:lnTo>
                  <a:pt x="8926161" y="102835"/>
                </a:lnTo>
                <a:lnTo>
                  <a:pt x="8901594" y="66452"/>
                </a:lnTo>
                <a:lnTo>
                  <a:pt x="8869497" y="36718"/>
                </a:lnTo>
                <a:lnTo>
                  <a:pt x="8831193" y="14956"/>
                </a:lnTo>
                <a:lnTo>
                  <a:pt x="8788006" y="2491"/>
                </a:lnTo>
                <a:lnTo>
                  <a:pt x="8757158" y="0"/>
                </a:lnTo>
                <a:lnTo>
                  <a:pt x="190245" y="0"/>
                </a:lnTo>
                <a:lnTo>
                  <a:pt x="144541" y="5531"/>
                </a:lnTo>
                <a:lnTo>
                  <a:pt x="102835" y="21242"/>
                </a:lnTo>
                <a:lnTo>
                  <a:pt x="66452" y="45809"/>
                </a:lnTo>
                <a:lnTo>
                  <a:pt x="36718" y="77906"/>
                </a:lnTo>
                <a:lnTo>
                  <a:pt x="14956" y="116210"/>
                </a:lnTo>
                <a:lnTo>
                  <a:pt x="2491" y="159397"/>
                </a:lnTo>
                <a:lnTo>
                  <a:pt x="0" y="1902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47772" y="676655"/>
            <a:ext cx="8947404" cy="1141476"/>
          </a:xfrm>
          <a:custGeom>
            <a:avLst/>
            <a:gdLst/>
            <a:ahLst/>
            <a:cxnLst/>
            <a:rect l="l" t="t" r="r" b="b"/>
            <a:pathLst>
              <a:path w="8947404" h="1141476">
                <a:moveTo>
                  <a:pt x="0" y="190246"/>
                </a:moveTo>
                <a:lnTo>
                  <a:pt x="5531" y="144541"/>
                </a:lnTo>
                <a:lnTo>
                  <a:pt x="21242" y="102835"/>
                </a:lnTo>
                <a:lnTo>
                  <a:pt x="45809" y="66452"/>
                </a:lnTo>
                <a:lnTo>
                  <a:pt x="77906" y="36718"/>
                </a:lnTo>
                <a:lnTo>
                  <a:pt x="116210" y="14956"/>
                </a:lnTo>
                <a:lnTo>
                  <a:pt x="159397" y="2491"/>
                </a:lnTo>
                <a:lnTo>
                  <a:pt x="190245" y="0"/>
                </a:lnTo>
                <a:lnTo>
                  <a:pt x="8757158" y="0"/>
                </a:lnTo>
                <a:lnTo>
                  <a:pt x="8802862" y="5531"/>
                </a:lnTo>
                <a:lnTo>
                  <a:pt x="8844568" y="21242"/>
                </a:lnTo>
                <a:lnTo>
                  <a:pt x="8880951" y="45809"/>
                </a:lnTo>
                <a:lnTo>
                  <a:pt x="8910685" y="77906"/>
                </a:lnTo>
                <a:lnTo>
                  <a:pt x="8932447" y="116210"/>
                </a:lnTo>
                <a:lnTo>
                  <a:pt x="8944912" y="159397"/>
                </a:lnTo>
                <a:lnTo>
                  <a:pt x="8947404" y="190246"/>
                </a:lnTo>
                <a:lnTo>
                  <a:pt x="8947404" y="951230"/>
                </a:lnTo>
                <a:lnTo>
                  <a:pt x="8941872" y="996934"/>
                </a:lnTo>
                <a:lnTo>
                  <a:pt x="8926161" y="1038640"/>
                </a:lnTo>
                <a:lnTo>
                  <a:pt x="8901594" y="1075023"/>
                </a:lnTo>
                <a:lnTo>
                  <a:pt x="8869497" y="1104757"/>
                </a:lnTo>
                <a:lnTo>
                  <a:pt x="8831193" y="1126519"/>
                </a:lnTo>
                <a:lnTo>
                  <a:pt x="8788006" y="1138984"/>
                </a:lnTo>
                <a:lnTo>
                  <a:pt x="8757158" y="1141476"/>
                </a:lnTo>
                <a:lnTo>
                  <a:pt x="190245" y="1141476"/>
                </a:lnTo>
                <a:lnTo>
                  <a:pt x="144541" y="1135944"/>
                </a:lnTo>
                <a:lnTo>
                  <a:pt x="102835" y="1120233"/>
                </a:lnTo>
                <a:lnTo>
                  <a:pt x="66452" y="1095666"/>
                </a:lnTo>
                <a:lnTo>
                  <a:pt x="36718" y="1063569"/>
                </a:lnTo>
                <a:lnTo>
                  <a:pt x="14956" y="1025265"/>
                </a:lnTo>
                <a:lnTo>
                  <a:pt x="2491" y="982078"/>
                </a:lnTo>
                <a:lnTo>
                  <a:pt x="0" y="951230"/>
                </a:lnTo>
                <a:lnTo>
                  <a:pt x="0" y="190246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25624" y="757427"/>
            <a:ext cx="720826" cy="9829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57628" y="795527"/>
            <a:ext cx="601980" cy="858012"/>
          </a:xfrm>
          <a:custGeom>
            <a:avLst/>
            <a:gdLst/>
            <a:ahLst/>
            <a:cxnLst/>
            <a:rect l="l" t="t" r="r" b="b"/>
            <a:pathLst>
              <a:path w="601980" h="858012">
                <a:moveTo>
                  <a:pt x="0" y="0"/>
                </a:moveTo>
                <a:lnTo>
                  <a:pt x="0" y="858012"/>
                </a:lnTo>
                <a:lnTo>
                  <a:pt x="601980" y="429006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57628" y="795527"/>
            <a:ext cx="601980" cy="858012"/>
          </a:xfrm>
          <a:custGeom>
            <a:avLst/>
            <a:gdLst/>
            <a:ahLst/>
            <a:cxnLst/>
            <a:rect l="l" t="t" r="r" b="b"/>
            <a:pathLst>
              <a:path w="601980" h="858012">
                <a:moveTo>
                  <a:pt x="0" y="0"/>
                </a:moveTo>
                <a:lnTo>
                  <a:pt x="601980" y="429006"/>
                </a:lnTo>
                <a:lnTo>
                  <a:pt x="0" y="858012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FF66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25624" y="2074164"/>
            <a:ext cx="720826" cy="982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57628" y="2112264"/>
            <a:ext cx="601980" cy="858012"/>
          </a:xfrm>
          <a:custGeom>
            <a:avLst/>
            <a:gdLst/>
            <a:ahLst/>
            <a:cxnLst/>
            <a:rect l="l" t="t" r="r" b="b"/>
            <a:pathLst>
              <a:path w="601980" h="858012">
                <a:moveTo>
                  <a:pt x="0" y="0"/>
                </a:moveTo>
                <a:lnTo>
                  <a:pt x="0" y="858012"/>
                </a:lnTo>
                <a:lnTo>
                  <a:pt x="601980" y="429006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57628" y="2112264"/>
            <a:ext cx="601980" cy="858012"/>
          </a:xfrm>
          <a:custGeom>
            <a:avLst/>
            <a:gdLst/>
            <a:ahLst/>
            <a:cxnLst/>
            <a:rect l="l" t="t" r="r" b="b"/>
            <a:pathLst>
              <a:path w="601980" h="858012">
                <a:moveTo>
                  <a:pt x="0" y="0"/>
                </a:moveTo>
                <a:lnTo>
                  <a:pt x="601980" y="429006"/>
                </a:lnTo>
                <a:lnTo>
                  <a:pt x="0" y="858012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FF66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038602" y="862512"/>
            <a:ext cx="8481212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46" dirty="0">
                <a:solidFill>
                  <a:srgbClr val="00334E"/>
                </a:solidFill>
                <a:latin typeface="Arial"/>
                <a:cs typeface="Arial"/>
              </a:rPr>
              <a:t>Crear disposiciones regulatorias que sean congruentes, ya que hoy por hoy, la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38602" y="1136832"/>
            <a:ext cx="7749971" cy="528319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4" dirty="0">
                <a:solidFill>
                  <a:srgbClr val="00334E"/>
                </a:solidFill>
                <a:latin typeface="Arial"/>
                <a:cs typeface="Arial"/>
              </a:rPr>
              <a:t>prevención de lavado de dinero y la protección de datos se ven, en algunos</a:t>
            </a:r>
            <a:endParaRPr sz="1800">
              <a:latin typeface="Arial"/>
              <a:cs typeface="Arial"/>
            </a:endParaRPr>
          </a:p>
          <a:p>
            <a:pPr marL="12700" marR="34290">
              <a:lnSpc>
                <a:spcPct val="95825"/>
              </a:lnSpc>
            </a:pPr>
            <a:r>
              <a:rPr sz="1800" spc="0" dirty="0">
                <a:solidFill>
                  <a:srgbClr val="00334E"/>
                </a:solidFill>
                <a:latin typeface="Arial"/>
                <a:cs typeface="Arial"/>
              </a:rPr>
              <a:t>como materias independientes siendo que son realmente complementarias.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796778" y="1136832"/>
            <a:ext cx="720572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dirty="0">
                <a:solidFill>
                  <a:srgbClr val="00334E"/>
                </a:solidFill>
                <a:latin typeface="Arial"/>
                <a:cs typeface="Arial"/>
              </a:rPr>
              <a:t>casos,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6292" y="1967625"/>
            <a:ext cx="342213" cy="2053201"/>
          </a:xfrm>
          <a:prstGeom prst="rect">
            <a:avLst/>
          </a:prstGeom>
        </p:spPr>
        <p:txBody>
          <a:bodyPr wrap="square" lIns="0" tIns="20129" rIns="0" bIns="0" rtlCol="0">
            <a:noAutofit/>
          </a:bodyPr>
          <a:lstStyle/>
          <a:p>
            <a:pPr marR="2245" algn="ctr">
              <a:lnSpc>
                <a:spcPts val="3170"/>
              </a:lnSpc>
            </a:pP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3000">
              <a:latin typeface="Arial"/>
              <a:cs typeface="Arial"/>
            </a:endParaRPr>
          </a:p>
          <a:p>
            <a:pPr indent="143" algn="ctr">
              <a:lnSpc>
                <a:spcPts val="3240"/>
              </a:lnSpc>
              <a:spcBef>
                <a:spcPts val="18"/>
              </a:spcBef>
            </a:pP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E T O</a:t>
            </a:r>
            <a:endParaRPr sz="3000">
              <a:latin typeface="Arial"/>
              <a:cs typeface="Arial"/>
            </a:endParaRPr>
          </a:p>
          <a:p>
            <a:pPr marR="12775" algn="ctr">
              <a:lnSpc>
                <a:spcPts val="3229"/>
              </a:lnSpc>
            </a:pP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38602" y="2223952"/>
            <a:ext cx="6929120" cy="52832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0" dirty="0">
                <a:solidFill>
                  <a:srgbClr val="00334E"/>
                </a:solidFill>
                <a:latin typeface="Arial"/>
                <a:cs typeface="Arial"/>
              </a:rPr>
              <a:t>Necesitamos reforzar los marcos regulatorios para que no se deje a</a:t>
            </a:r>
            <a:endParaRPr sz="1800">
              <a:latin typeface="Arial"/>
              <a:cs typeface="Arial"/>
            </a:endParaRPr>
          </a:p>
          <a:p>
            <a:pPr marL="12700" marR="34290">
              <a:lnSpc>
                <a:spcPct val="95825"/>
              </a:lnSpc>
            </a:pPr>
            <a:r>
              <a:rPr sz="1800" spc="0" dirty="0">
                <a:solidFill>
                  <a:srgbClr val="00334E"/>
                </a:solidFill>
                <a:latin typeface="Arial"/>
                <a:cs typeface="Arial"/>
              </a:rPr>
              <a:t>libre interpretación el manejo de datos personales.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38602" y="3457884"/>
            <a:ext cx="7872196" cy="528319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28" dirty="0">
                <a:solidFill>
                  <a:srgbClr val="00334E"/>
                </a:solidFill>
                <a:latin typeface="Arial"/>
                <a:cs typeface="Arial"/>
              </a:rPr>
              <a:t>Proteger la identidad y datos personales ante el avance de las tecnologías</a:t>
            </a:r>
            <a:endParaRPr sz="1800">
              <a:latin typeface="Arial"/>
              <a:cs typeface="Arial"/>
            </a:endParaRPr>
          </a:p>
          <a:p>
            <a:pPr marL="12700" marR="20802">
              <a:lnSpc>
                <a:spcPct val="95825"/>
              </a:lnSpc>
            </a:pPr>
            <a:r>
              <a:rPr sz="1800" spc="4" dirty="0">
                <a:solidFill>
                  <a:srgbClr val="00334E"/>
                </a:solidFill>
                <a:latin typeface="Arial"/>
                <a:cs typeface="Arial"/>
              </a:rPr>
              <a:t>información, modificar las regulaciones tanto de PLD como de Protección de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98886" y="3457884"/>
            <a:ext cx="619404" cy="528319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54102">
              <a:lnSpc>
                <a:spcPts val="1939"/>
              </a:lnSpc>
            </a:pPr>
            <a:r>
              <a:rPr sz="1800" spc="35" dirty="0">
                <a:solidFill>
                  <a:srgbClr val="00334E"/>
                </a:solidFill>
                <a:latin typeface="Arial"/>
                <a:cs typeface="Arial"/>
              </a:rPr>
              <a:t>de la</a:t>
            </a:r>
            <a:endParaRPr sz="1800">
              <a:latin typeface="Arial"/>
              <a:cs typeface="Arial"/>
            </a:endParaRPr>
          </a:p>
          <a:p>
            <a:pPr marL="12700" marR="558">
              <a:lnSpc>
                <a:spcPct val="95825"/>
              </a:lnSpc>
            </a:pPr>
            <a:r>
              <a:rPr sz="1800" dirty="0">
                <a:solidFill>
                  <a:srgbClr val="00334E"/>
                </a:solidFill>
                <a:latin typeface="Arial"/>
                <a:cs typeface="Arial"/>
              </a:rPr>
              <a:t>datos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38602" y="4006524"/>
            <a:ext cx="8288578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0" dirty="0">
                <a:solidFill>
                  <a:srgbClr val="00334E"/>
                </a:solidFill>
                <a:latin typeface="Arial"/>
                <a:cs typeface="Arial"/>
              </a:rPr>
              <a:t>personales en datos biométricos ya que en nuestro país estamos muy atrasados.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123869" y="4970199"/>
            <a:ext cx="7467931" cy="366269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lang="es-ES" sz="1800" dirty="0">
                <a:solidFill>
                  <a:srgbClr val="00334E"/>
                </a:solidFill>
                <a:latin typeface="Arial"/>
                <a:cs typeface="Arial"/>
              </a:rPr>
              <a:t>Li</a:t>
            </a:r>
            <a:r>
              <a:rPr sz="1800" dirty="0" err="1">
                <a:solidFill>
                  <a:srgbClr val="00334E"/>
                </a:solidFill>
                <a:latin typeface="Arial"/>
                <a:cs typeface="Arial"/>
              </a:rPr>
              <a:t>mitar</a:t>
            </a:r>
            <a:r>
              <a:rPr sz="1800" dirty="0">
                <a:solidFill>
                  <a:srgbClr val="00334E"/>
                </a:solidFill>
                <a:latin typeface="Arial"/>
                <a:cs typeface="Arial"/>
              </a:rPr>
              <a:t> la esfera de lo público y lo privado.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12192000" cy="6857998"/>
          </a:xfrm>
          <a:custGeom>
            <a:avLst/>
            <a:gdLst/>
            <a:ahLst/>
            <a:cxnLst/>
            <a:rect l="l" t="t" r="r" b="b"/>
            <a:pathLst>
              <a:path w="12192000" h="6857998">
                <a:moveTo>
                  <a:pt x="12192000" y="6857998"/>
                </a:moveTo>
                <a:lnTo>
                  <a:pt x="12192000" y="0"/>
                </a:lnTo>
                <a:lnTo>
                  <a:pt x="0" y="0"/>
                </a:lnTo>
                <a:lnTo>
                  <a:pt x="0" y="6857998"/>
                </a:lnTo>
                <a:lnTo>
                  <a:pt x="12192000" y="6857998"/>
                </a:lnTo>
                <a:close/>
              </a:path>
            </a:pathLst>
          </a:custGeom>
          <a:solidFill>
            <a:srgbClr val="0033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1208" y="6118860"/>
            <a:ext cx="2404872" cy="5394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9808" y="4291583"/>
            <a:ext cx="1917192" cy="19171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22452" y="1268988"/>
            <a:ext cx="3259050" cy="533196"/>
          </a:xfrm>
          <a:prstGeom prst="rect">
            <a:avLst/>
          </a:prstGeom>
        </p:spPr>
        <p:txBody>
          <a:bodyPr wrap="square" lIns="0" tIns="26606" rIns="0" bIns="0" rtlCol="0">
            <a:noAutofit/>
          </a:bodyPr>
          <a:lstStyle/>
          <a:p>
            <a:pPr marL="12700">
              <a:lnSpc>
                <a:spcPts val="4190"/>
              </a:lnSpc>
            </a:pPr>
            <a:r>
              <a:rPr sz="4000" spc="-1" dirty="0">
                <a:solidFill>
                  <a:srgbClr val="00334E"/>
                </a:solidFill>
                <a:latin typeface="Arial"/>
                <a:cs typeface="Arial"/>
              </a:rPr>
              <a:t>Cordialmente,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2452" y="2909114"/>
            <a:ext cx="3294695" cy="380796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sz="2800" spc="-5" dirty="0">
                <a:solidFill>
                  <a:srgbClr val="00334E"/>
                </a:solidFill>
                <a:latin typeface="Arial"/>
                <a:cs typeface="Arial"/>
              </a:rPr>
              <a:t>Lic. Cynthia Escoffié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36527" y="2909114"/>
            <a:ext cx="1601584" cy="380796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sz="2800" spc="2" dirty="0">
                <a:solidFill>
                  <a:srgbClr val="00334E"/>
                </a:solidFill>
                <a:latin typeface="Arial"/>
                <a:cs typeface="Arial"/>
              </a:rPr>
              <a:t>Caballero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22452" y="3288427"/>
            <a:ext cx="3648321" cy="854509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 marR="38176">
              <a:lnSpc>
                <a:spcPts val="2150"/>
              </a:lnSpc>
            </a:pPr>
            <a:r>
              <a:rPr sz="2000" spc="-3" dirty="0">
                <a:solidFill>
                  <a:srgbClr val="00334E"/>
                </a:solidFill>
                <a:latin typeface="Arial"/>
                <a:cs typeface="Arial"/>
                <a:hlinkClick r:id="rId5"/>
              </a:rPr>
              <a:t>cescoffiec@yahoo.com.mx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160"/>
              </a:lnSpc>
              <a:spcBef>
                <a:spcPts val="0"/>
              </a:spcBef>
            </a:pPr>
            <a:r>
              <a:rPr sz="2000" u="heavy" spc="-3" dirty="0">
                <a:solidFill>
                  <a:srgbClr val="F06620"/>
                </a:solidFill>
                <a:latin typeface="Arial"/>
                <a:cs typeface="Arial"/>
                <a:hlinkClick r:id="rId6"/>
              </a:rPr>
              <a:t>cescoffiec@krestonbsg.com.mx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ts val="2370"/>
              </a:lnSpc>
              <a:spcBef>
                <a:spcPts val="10"/>
              </a:spcBef>
            </a:pPr>
            <a:r>
              <a:rPr sz="2200" spc="-1" dirty="0">
                <a:solidFill>
                  <a:srgbClr val="00334E"/>
                </a:solidFill>
                <a:latin typeface="Arial"/>
                <a:cs typeface="Arial"/>
              </a:rPr>
              <a:t>Móvil 5526905362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560</Words>
  <Application>Microsoft Macintosh PowerPoint</Application>
  <PresentationFormat>Panorámica</PresentationFormat>
  <Paragraphs>102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Hiriam Eduardo</cp:lastModifiedBy>
  <cp:revision>1</cp:revision>
  <dcterms:modified xsi:type="dcterms:W3CDTF">2020-01-31T15:09:51Z</dcterms:modified>
</cp:coreProperties>
</file>